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Override1.xml" ContentType="application/vnd.openxmlformats-officedocument.themeOverride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1" r:id="rId1"/>
  </p:sldMasterIdLst>
  <p:notesMasterIdLst>
    <p:notesMasterId r:id="rId20"/>
  </p:notesMasterIdLst>
  <p:handoutMasterIdLst>
    <p:handoutMasterId r:id="rId21"/>
  </p:handoutMasterIdLst>
  <p:sldIdLst>
    <p:sldId id="256" r:id="rId2"/>
    <p:sldId id="259" r:id="rId3"/>
    <p:sldId id="258" r:id="rId4"/>
    <p:sldId id="260" r:id="rId5"/>
    <p:sldId id="262" r:id="rId6"/>
    <p:sldId id="261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1" r:id="rId15"/>
    <p:sldId id="273" r:id="rId16"/>
    <p:sldId id="272" r:id="rId17"/>
    <p:sldId id="274" r:id="rId18"/>
    <p:sldId id="275" r:id="rId19"/>
  </p:sldIdLst>
  <p:sldSz cx="12192000" cy="6858000"/>
  <p:notesSz cx="7315200" cy="12344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888" userDrawn="1">
          <p15:clr>
            <a:srgbClr val="A4A3A4"/>
          </p15:clr>
        </p15:guide>
        <p15:guide id="2" pos="2304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helle Howell" initials="MH" lastIdx="4" clrIdx="0">
    <p:extLst>
      <p:ext uri="{19B8F6BF-5375-455C-9EA6-DF929625EA0E}">
        <p15:presenceInfo xmlns:p15="http://schemas.microsoft.com/office/powerpoint/2012/main" userId="Michelle Howell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FEFE"/>
    <a:srgbClr val="FEFEFE"/>
    <a:srgbClr val="FFFEFE"/>
    <a:srgbClr val="FFFFFD"/>
    <a:srgbClr val="FFFFFE"/>
    <a:srgbClr val="FFFEFF"/>
    <a:srgbClr val="FEFFFF"/>
    <a:srgbClr val="FFFFFF"/>
    <a:srgbClr val="FFFDFF"/>
    <a:srgbClr val="FD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21D513D-206E-48B0-8FBA-2DF5ADAE5CE0}" v="1021" dt="2023-03-30T09:37:30.831"/>
    <p1510:client id="{79C0C2F2-5E48-4772-ADAF-92F768EC7543}" v="57" dt="2023-03-31T10:04:24.533"/>
    <p1510:client id="{8BA99CC3-11EF-4BD2-8C52-16903D642252}" v="1028" dt="2022-05-20T22:44:10.010"/>
    <p1510:client id="{B70D4C32-9F2C-498E-9AC5-CB72E307B0BB}" v="1183" dt="2023-03-30T09:05:38.056"/>
    <p1510:client id="{C22AC3A7-9360-4C54-814C-C05089BC55C0}" v="1996" dt="2023-03-31T09:42:03.118"/>
    <p1510:client id="{CE45186F-80AE-43BE-8129-DFA30408CD48}" v="47" dt="2023-03-31T12:44:53.693"/>
    <p1510:client id="{DBC0A186-53E4-4106-816C-24162DA09474}" v="33" dt="2023-03-30T07:08:58.527"/>
    <p1510:client id="{FC199307-B040-47A8-8D19-04F48BA08D93}" v="212" dt="2023-03-31T16:21:49.887"/>
  </p1510:revLst>
</p1510:revInfo>
</file>

<file path=ppt/tableStyles.xml><?xml version="1.0" encoding="utf-8"?>
<a:tblStyleLst xmlns:a="http://schemas.openxmlformats.org/drawingml/2006/main" def="{073A0DAA-6AF3-43AB-8588-CEC1D06C72B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906" autoAdjust="0"/>
    <p:restoredTop sz="93605" autoAdjust="0"/>
  </p:normalViewPr>
  <p:slideViewPr>
    <p:cSldViewPr snapToGrid="0" showGuides="1">
      <p:cViewPr varScale="1">
        <p:scale>
          <a:sx n="156" d="100"/>
          <a:sy n="156" d="100"/>
        </p:scale>
        <p:origin x="624" y="14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2209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howGuides="1">
      <p:cViewPr varScale="1">
        <p:scale>
          <a:sx n="50" d="100"/>
          <a:sy n="50" d="100"/>
        </p:scale>
        <p:origin x="2804" y="44"/>
      </p:cViewPr>
      <p:guideLst>
        <p:guide orient="horz" pos="3888"/>
        <p:guide pos="230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Relationship Id="rId27" Type="http://schemas.microsoft.com/office/2015/10/relationships/revisionInfo" Target="revisionInfo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554425A-3696-4DFB-B808-D2B88F3EB7C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2" y="1"/>
            <a:ext cx="3169919" cy="619364"/>
          </a:xfrm>
          <a:prstGeom prst="rect">
            <a:avLst/>
          </a:prstGeom>
        </p:spPr>
        <p:txBody>
          <a:bodyPr vert="horz" lIns="112299" tIns="56150" rIns="112299" bIns="56150" rtlCol="0"/>
          <a:lstStyle>
            <a:lvl1pPr algn="l">
              <a:defRPr sz="1600"/>
            </a:lvl1pPr>
          </a:lstStyle>
          <a:p>
            <a:endParaRPr lang="en-US" dirty="0">
              <a:latin typeface="Oracle Sans Tab" panose="020B0503020204020204" pitchFamily="34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F51457F-2D60-4187-92B7-C5BBED78E96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143589" y="1"/>
            <a:ext cx="3169919" cy="619364"/>
          </a:xfrm>
          <a:prstGeom prst="rect">
            <a:avLst/>
          </a:prstGeom>
        </p:spPr>
        <p:txBody>
          <a:bodyPr vert="horz" lIns="112299" tIns="56150" rIns="112299" bIns="56150" rtlCol="0"/>
          <a:lstStyle>
            <a:lvl1pPr algn="r">
              <a:defRPr sz="1600"/>
            </a:lvl1pPr>
          </a:lstStyle>
          <a:p>
            <a:fld id="{320DD655-51D6-466D-8D72-5C78765FC630}" type="datetimeFigureOut">
              <a:rPr lang="en-US" smtClean="0">
                <a:latin typeface="Oracle Sans Tab" panose="020B0503020204020204" pitchFamily="34" charset="0"/>
              </a:rPr>
              <a:t>3/31/2023</a:t>
            </a:fld>
            <a:endParaRPr lang="en-US" dirty="0">
              <a:latin typeface="Oracle Sans Tab" panose="020B050302020402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3FA8CCD-D5C0-4680-BEFC-52889AACDB6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2" y="11725038"/>
            <a:ext cx="3169919" cy="619362"/>
          </a:xfrm>
          <a:prstGeom prst="rect">
            <a:avLst/>
          </a:prstGeom>
        </p:spPr>
        <p:txBody>
          <a:bodyPr vert="horz" lIns="112299" tIns="56150" rIns="112299" bIns="56150" rtlCol="0" anchor="b"/>
          <a:lstStyle>
            <a:lvl1pPr algn="l">
              <a:defRPr sz="1600"/>
            </a:lvl1pPr>
          </a:lstStyle>
          <a:p>
            <a:endParaRPr lang="en-US" dirty="0">
              <a:latin typeface="Oracle Sans Tab" panose="020B0503020204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50B35B-8976-44A2-B80D-FC8BD07A167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143589" y="11725038"/>
            <a:ext cx="3169919" cy="619362"/>
          </a:xfrm>
          <a:prstGeom prst="rect">
            <a:avLst/>
          </a:prstGeom>
        </p:spPr>
        <p:txBody>
          <a:bodyPr vert="horz" lIns="112299" tIns="56150" rIns="112299" bIns="56150" rtlCol="0" anchor="b"/>
          <a:lstStyle>
            <a:lvl1pPr algn="r">
              <a:defRPr sz="1600"/>
            </a:lvl1pPr>
          </a:lstStyle>
          <a:p>
            <a:fld id="{9D34DC6F-9D14-4548-8221-51EE6F5B6657}" type="slidenum">
              <a:rPr lang="en-US" smtClean="0">
                <a:latin typeface="Oracle Sans Tab" panose="020B0503020204020204" pitchFamily="34" charset="0"/>
              </a:rPr>
              <a:t>‹#›</a:t>
            </a:fld>
            <a:endParaRPr lang="en-US" dirty="0">
              <a:latin typeface="Oracle Sans Tab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01278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3169919" cy="619364"/>
          </a:xfrm>
          <a:prstGeom prst="rect">
            <a:avLst/>
          </a:prstGeom>
        </p:spPr>
        <p:txBody>
          <a:bodyPr vert="horz" lIns="112299" tIns="56150" rIns="112299" bIns="56150" rtlCol="0"/>
          <a:lstStyle>
            <a:lvl1pPr algn="l">
              <a:defRPr sz="1600">
                <a:latin typeface="Oracle Sans Tab" panose="020B05030202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9" y="1"/>
            <a:ext cx="3169919" cy="619364"/>
          </a:xfrm>
          <a:prstGeom prst="rect">
            <a:avLst/>
          </a:prstGeom>
        </p:spPr>
        <p:txBody>
          <a:bodyPr vert="horz" lIns="112299" tIns="56150" rIns="112299" bIns="56150" rtlCol="0"/>
          <a:lstStyle>
            <a:lvl1pPr algn="r">
              <a:defRPr sz="1600">
                <a:latin typeface="Oracle Sans Tab" panose="020B0503020204020204" pitchFamily="34" charset="0"/>
              </a:defRPr>
            </a:lvl1pPr>
          </a:lstStyle>
          <a:p>
            <a:fld id="{4F9C25BA-F9B0-4418-8CA0-3A9DF1256BA5}" type="datetimeFigureOut">
              <a:rPr lang="en-US" smtClean="0"/>
              <a:pPr/>
              <a:t>3/31/2023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-44450" y="1543050"/>
            <a:ext cx="7404100" cy="4165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112299" tIns="56150" rIns="112299" bIns="5615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5940742"/>
            <a:ext cx="5852160" cy="4860608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/>
          <a:p>
            <a:pPr marR="0" lvl="0" indent="0" fontAlgn="auto">
              <a:lnSpc>
                <a:spcPct val="95000"/>
              </a:lnSpc>
              <a:spcBef>
                <a:spcPts val="736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</a:pPr>
            <a:r>
              <a:rPr lang="en-US" dirty="0"/>
              <a:t>Edit Master text styles</a:t>
            </a:r>
          </a:p>
          <a:p>
            <a:pPr marL="449199" marR="0" lvl="1" indent="-224599" fontAlgn="auto">
              <a:lnSpc>
                <a:spcPct val="95000"/>
              </a:lnSpc>
              <a:spcBef>
                <a:spcPts val="736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</a:pPr>
            <a:r>
              <a:rPr lang="en-US" dirty="0"/>
              <a:t>Second level</a:t>
            </a:r>
          </a:p>
          <a:p>
            <a:pPr marL="898397" marR="0" lvl="2" indent="-224599" fontAlgn="auto">
              <a:lnSpc>
                <a:spcPct val="95000"/>
              </a:lnSpc>
              <a:spcBef>
                <a:spcPts val="491"/>
              </a:spcBef>
              <a:spcAft>
                <a:spcPts val="0"/>
              </a:spcAft>
              <a:buClrTx/>
              <a:buSzPct val="120000"/>
              <a:buFont typeface="System Font Regular"/>
              <a:buChar char="-"/>
              <a:tabLst/>
            </a:pPr>
            <a:r>
              <a:rPr lang="en-US" dirty="0"/>
              <a:t>Third level</a:t>
            </a:r>
          </a:p>
          <a:p>
            <a:pPr marL="1347596" marR="0" lvl="3" indent="-224599" fontAlgn="auto">
              <a:lnSpc>
                <a:spcPct val="95000"/>
              </a:lnSpc>
              <a:spcBef>
                <a:spcPts val="491"/>
              </a:spcBef>
              <a:spcAft>
                <a:spcPts val="0"/>
              </a:spcAft>
              <a:buClrTx/>
              <a:buSzPct val="100000"/>
              <a:buFont typeface="System Font Regular"/>
              <a:buChar char="◦"/>
              <a:tabLst/>
            </a:pPr>
            <a:r>
              <a:rPr lang="en-US" dirty="0"/>
              <a:t>Fourth level</a:t>
            </a:r>
          </a:p>
          <a:p>
            <a:pPr marL="1796796" marR="0" lvl="4" indent="-224599" fontAlgn="auto">
              <a:lnSpc>
                <a:spcPct val="95000"/>
              </a:lnSpc>
              <a:spcBef>
                <a:spcPts val="491"/>
              </a:spcBef>
              <a:spcAft>
                <a:spcPts val="0"/>
              </a:spcAft>
              <a:buClrTx/>
              <a:buSzTx/>
              <a:buFont typeface="System Font Regular"/>
              <a:buChar char="•"/>
              <a:tabLst/>
            </a:pPr>
            <a:r>
              <a:rPr lang="en-US" dirty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9" y="11725038"/>
            <a:ext cx="3169919" cy="619362"/>
          </a:xfrm>
          <a:prstGeom prst="rect">
            <a:avLst/>
          </a:prstGeom>
        </p:spPr>
        <p:txBody>
          <a:bodyPr vert="horz" lIns="112299" tIns="56150" rIns="112299" bIns="56150" rtlCol="0" anchor="b"/>
          <a:lstStyle>
            <a:lvl1pPr algn="r">
              <a:defRPr sz="1600">
                <a:latin typeface="Oracle Sans Tab" panose="020B0503020204020204" pitchFamily="34" charset="0"/>
              </a:defRPr>
            </a:lvl1pPr>
          </a:lstStyle>
          <a:p>
            <a:fld id="{9EDC5964-3162-43B5-B1EC-63C8D166D7D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11725038"/>
            <a:ext cx="3169919" cy="619362"/>
          </a:xfrm>
          <a:prstGeom prst="rect">
            <a:avLst/>
          </a:prstGeom>
        </p:spPr>
        <p:txBody>
          <a:bodyPr vert="horz" lIns="112299" tIns="56150" rIns="112299" bIns="56150" rtlCol="0" anchor="b"/>
          <a:lstStyle>
            <a:lvl1pPr algn="l">
              <a:defRPr sz="1600">
                <a:latin typeface="Oracle Sans Tab" panose="020B0503020204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49716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lang="en-US" sz="1200" b="0" i="0" kern="1200">
        <a:solidFill>
          <a:schemeClr val="tx1"/>
        </a:solidFill>
        <a:latin typeface="Oracle Sans Tab" panose="020B0503020204020204" pitchFamily="34" charset="0"/>
        <a:ea typeface="+mn-ea"/>
        <a:cs typeface="Oracle Sans Tab" panose="020B0503020204020204" pitchFamily="34" charset="0"/>
      </a:defRPr>
    </a:lvl1pPr>
    <a:lvl2pPr marL="457200" algn="l" defTabSz="914400" rtl="0" eaLnBrk="1" latinLnBrk="0" hangingPunct="1">
      <a:defRPr lang="en-US" sz="1200" b="0" i="0" kern="1200">
        <a:solidFill>
          <a:schemeClr val="tx1"/>
        </a:solidFill>
        <a:latin typeface="Oracle Sans Tab" panose="020B0503020204020204" pitchFamily="34" charset="0"/>
        <a:ea typeface="+mn-ea"/>
        <a:cs typeface="Oracle Sans Tab" panose="020B0503020204020204" pitchFamily="34" charset="0"/>
      </a:defRPr>
    </a:lvl2pPr>
    <a:lvl3pPr marL="914400" algn="l" defTabSz="914400" rtl="0" eaLnBrk="1" latinLnBrk="0" hangingPunct="1">
      <a:defRPr lang="en-US" sz="1100" kern="1200">
        <a:solidFill>
          <a:schemeClr val="tx1"/>
        </a:solidFill>
        <a:latin typeface="Oracle Sans Tab Light" panose="020B0403020204020204" pitchFamily="34" charset="0"/>
        <a:ea typeface="+mn-ea"/>
        <a:cs typeface="Oracle Sans Tab Light" panose="020B0403020204020204" pitchFamily="34" charset="0"/>
      </a:defRPr>
    </a:lvl3pPr>
    <a:lvl4pPr marL="1371600" algn="l" defTabSz="914400" rtl="0" eaLnBrk="1" latinLnBrk="0" hangingPunct="1">
      <a:defRPr lang="en-US" sz="1050" kern="1200">
        <a:solidFill>
          <a:schemeClr val="tx1"/>
        </a:solidFill>
        <a:latin typeface="Oracle Sans Tab Light" panose="020B0403020204020204" pitchFamily="34" charset="0"/>
        <a:ea typeface="+mn-ea"/>
        <a:cs typeface="Oracle Sans Tab Light" panose="020B0403020204020204" pitchFamily="34" charset="0"/>
      </a:defRPr>
    </a:lvl4pPr>
    <a:lvl5pPr marL="1828800" algn="l" defTabSz="914400" rtl="0" eaLnBrk="1" latinLnBrk="0" hangingPunct="1">
      <a:defRPr lang="en-US" sz="1000" kern="1200">
        <a:solidFill>
          <a:schemeClr val="tx1"/>
        </a:solidFill>
        <a:latin typeface="Oracle Sans Tab Light" panose="020B0403020204020204" pitchFamily="34" charset="0"/>
        <a:ea typeface="+mn-ea"/>
        <a:cs typeface="Oracle Sans Tab Light" panose="020B0403020204020204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e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e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hyperlink" Target="mailto:mailto:quietperiod_ww_grp@oracle.com" TargetMode="External"/><Relationship Id="rId2" Type="http://schemas.openxmlformats.org/officeDocument/2006/relationships/hyperlink" Target="https://confluence.oraclecorp.com/confluence/display/DemandCenter/Safe+Harbor+Disclosures+for+Presentations" TargetMode="Externa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hyperlink" Target="https://confluence.oraclecorp.com/confluence/display/DemandCenter/Safe+Harbor+Disclosures+for+Presentations" TargetMode="External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hyperlink" Target="mailto:quietperiod_ww_grp@oracle.com" TargetMode="Externa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emf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emf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ight -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Cloud">
            <a:extLst>
              <a:ext uri="{FF2B5EF4-FFF2-40B4-BE49-F238E27FC236}">
                <a16:creationId xmlns:a16="http://schemas.microsoft.com/office/drawing/2014/main" id="{C96C0F11-AAE4-4147-BF68-F2C0EE1307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60484" y="20917"/>
            <a:ext cx="4331516" cy="2542941"/>
          </a:xfrm>
          <a:prstGeom prst="rect">
            <a:avLst/>
          </a:prstGeom>
        </p:spPr>
      </p:pic>
      <p:pic>
        <p:nvPicPr>
          <p:cNvPr id="18" name="OTag">
            <a:extLst>
              <a:ext uri="{FF2B5EF4-FFF2-40B4-BE49-F238E27FC236}">
                <a16:creationId xmlns:a16="http://schemas.microsoft.com/office/drawing/2014/main" id="{7BFEFC66-2347-E947-A49E-DD43E74CCC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3112" y="6355080"/>
            <a:ext cx="502920" cy="502920"/>
          </a:xfrm>
          <a:prstGeom prst="rect">
            <a:avLst/>
          </a:prstGeom>
        </p:spPr>
      </p:pic>
      <p:pic>
        <p:nvPicPr>
          <p:cNvPr id="12" name="Oracle Logo" descr="Oracle Logo">
            <a:extLst>
              <a:ext uri="{FF2B5EF4-FFF2-40B4-BE49-F238E27FC236}">
                <a16:creationId xmlns:a16="http://schemas.microsoft.com/office/drawing/2014/main" id="{37E7F181-1615-4A41-B1E8-B9FF5CDED01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44949" y="1132368"/>
            <a:ext cx="1524893" cy="320040"/>
          </a:xfrm>
          <a:prstGeom prst="rect">
            <a:avLst/>
          </a:prstGeom>
        </p:spPr>
      </p:pic>
      <p:sp>
        <p:nvSpPr>
          <p:cNvPr id="24" name="Title">
            <a:extLst>
              <a:ext uri="{FF2B5EF4-FFF2-40B4-BE49-F238E27FC236}">
                <a16:creationId xmlns:a16="http://schemas.microsoft.com/office/drawing/2014/main" id="{461BB5F1-8825-7944-96EB-8445317513F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18030" y="2148840"/>
            <a:ext cx="10158984" cy="1280160"/>
          </a:xfrm>
          <a:noFill/>
        </p:spPr>
        <p:txBody>
          <a:bodyPr vert="horz" wrap="square" lIns="0" tIns="0" rIns="0" bIns="91440" rtlCol="0" anchor="b">
            <a:noAutofit/>
          </a:bodyPr>
          <a:lstStyle>
            <a:lvl1pPr>
              <a:defRPr lang="en-US" sz="4000" b="0" dirty="0">
                <a:latin typeface="+mj-lt"/>
              </a:defRPr>
            </a:lvl1pPr>
          </a:lstStyle>
          <a:p>
            <a:pPr lvl="0">
              <a:lnSpc>
                <a:spcPct val="100000"/>
              </a:lnSpc>
            </a:pPr>
            <a:r>
              <a:rPr lang="en-US" dirty="0"/>
              <a:t>Title goes here (up to two lines) </a:t>
            </a:r>
            <a:br>
              <a:rPr lang="en-US" dirty="0"/>
            </a:br>
            <a:r>
              <a:rPr lang="en-US" dirty="0"/>
              <a:t>Georgia Regular 40pt</a:t>
            </a:r>
          </a:p>
        </p:txBody>
      </p:sp>
      <p:sp>
        <p:nvSpPr>
          <p:cNvPr id="25" name="Subhead">
            <a:extLst>
              <a:ext uri="{FF2B5EF4-FFF2-40B4-BE49-F238E27FC236}">
                <a16:creationId xmlns:a16="http://schemas.microsoft.com/office/drawing/2014/main" id="{DE85AE1C-733D-7244-A6DA-C3ADBC76ED0C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018030" y="3519553"/>
            <a:ext cx="10158984" cy="341247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0">
                <a:solidFill>
                  <a:srgbClr val="AE562C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Subhead goes here on one line</a:t>
            </a:r>
          </a:p>
        </p:txBody>
      </p:sp>
      <p:sp>
        <p:nvSpPr>
          <p:cNvPr id="11" name="Text Field">
            <a:extLst>
              <a:ext uri="{FF2B5EF4-FFF2-40B4-BE49-F238E27FC236}">
                <a16:creationId xmlns:a16="http://schemas.microsoft.com/office/drawing/2014/main" id="{5096A149-B6C9-A04E-A2B0-54CCFAA42526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018030" y="4545595"/>
            <a:ext cx="5077970" cy="266291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>
              <a:defRPr b="1"/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0" name="Text Field 2">
            <a:extLst>
              <a:ext uri="{FF2B5EF4-FFF2-40B4-BE49-F238E27FC236}">
                <a16:creationId xmlns:a16="http://schemas.microsoft.com/office/drawing/2014/main" id="{A57492F9-1AD2-9346-9BB6-C0CF36DEF5ED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018030" y="4883188"/>
            <a:ext cx="5077970" cy="895181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>
              <a:defRPr/>
            </a:lvl1pPr>
          </a:lstStyle>
          <a:p>
            <a:pPr lvl="0"/>
            <a:r>
              <a:rPr lang="en-US" dirty="0"/>
              <a:t>Presenter’s Title</a:t>
            </a:r>
          </a:p>
          <a:p>
            <a:pPr lvl="0"/>
            <a:r>
              <a:rPr lang="en-US" dirty="0"/>
              <a:t>Organization, Division or Business Unit</a:t>
            </a:r>
          </a:p>
          <a:p>
            <a:pPr lvl="0"/>
            <a:r>
              <a:rPr lang="en-US" dirty="0"/>
              <a:t>Month 00, 2019</a:t>
            </a:r>
          </a:p>
        </p:txBody>
      </p:sp>
      <p:sp>
        <p:nvSpPr>
          <p:cNvPr id="9" name="object 9">
            <a:extLst>
              <a:ext uri="{FF2B5EF4-FFF2-40B4-BE49-F238E27FC236}">
                <a16:creationId xmlns:a16="http://schemas.microsoft.com/office/drawing/2014/main" id="{26349A69-90E3-45DB-BC86-3B7FB26B13E2}"/>
              </a:ext>
            </a:extLst>
          </p:cNvPr>
          <p:cNvSpPr/>
          <p:nvPr userDrawn="1"/>
        </p:nvSpPr>
        <p:spPr>
          <a:xfrm>
            <a:off x="0" y="0"/>
            <a:ext cx="190482" cy="6857365"/>
          </a:xfrm>
          <a:prstGeom prst="rect">
            <a:avLst/>
          </a:pr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968"/>
          </a:p>
        </p:txBody>
      </p:sp>
    </p:spTree>
    <p:extLst>
      <p:ext uri="{BB962C8B-B14F-4D97-AF65-F5344CB8AC3E}">
        <p14:creationId xmlns:p14="http://schemas.microsoft.com/office/powerpoint/2010/main" val="31163996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- Title/Subtitle 2 Colum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loud">
            <a:extLst>
              <a:ext uri="{FF2B5EF4-FFF2-40B4-BE49-F238E27FC236}">
                <a16:creationId xmlns:a16="http://schemas.microsoft.com/office/drawing/2014/main" id="{28C366F9-78A6-F740-87C8-B4D59AEB61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05731" y="269359"/>
            <a:ext cx="5080369" cy="1559441"/>
          </a:xfrm>
          <a:prstGeom prst="rect">
            <a:avLst/>
          </a:prstGeom>
        </p:spPr>
      </p:pic>
      <p:sp>
        <p:nvSpPr>
          <p:cNvPr id="3" name="Subtitle">
            <a:extLst>
              <a:ext uri="{FF2B5EF4-FFF2-40B4-BE49-F238E27FC236}">
                <a16:creationId xmlns:a16="http://schemas.microsoft.com/office/drawing/2014/main" id="{46A3BF75-E03A-3149-A8B6-C22593F32B6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6763" y="1014984"/>
            <a:ext cx="10671048" cy="330540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spcAft>
                <a:spcPts val="0"/>
              </a:spcAft>
              <a:buNone/>
              <a:defRPr sz="2000" b="0" i="0">
                <a:latin typeface="Oracle Sans Tab" panose="020B0503020204020204" pitchFamily="34" charset="0"/>
                <a:cs typeface="Oracle Sans Tab" panose="020B050302020402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6" name="Content">
            <a:extLst>
              <a:ext uri="{FF2B5EF4-FFF2-40B4-BE49-F238E27FC236}">
                <a16:creationId xmlns:a16="http://schemas.microsoft.com/office/drawing/2014/main" id="{238CEDEE-F37B-4496-9270-0479A31C976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66763" y="1609724"/>
            <a:ext cx="5084064" cy="450799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cxnSp>
        <p:nvCxnSpPr>
          <p:cNvPr id="15" name="Column Divider" descr="Column Divider">
            <a:extLst>
              <a:ext uri="{FF2B5EF4-FFF2-40B4-BE49-F238E27FC236}">
                <a16:creationId xmlns:a16="http://schemas.microsoft.com/office/drawing/2014/main" id="{C3377C95-3E35-473F-8E81-1FDFBEBC758A}"/>
              </a:ext>
            </a:extLst>
          </p:cNvPr>
          <p:cNvCxnSpPr>
            <a:cxnSpLocks/>
          </p:cNvCxnSpPr>
          <p:nvPr userDrawn="1"/>
        </p:nvCxnSpPr>
        <p:spPr>
          <a:xfrm>
            <a:off x="6108521" y="1608588"/>
            <a:ext cx="0" cy="4507992"/>
          </a:xfrm>
          <a:prstGeom prst="line">
            <a:avLst/>
          </a:prstGeom>
          <a:ln w="19050" cap="flat">
            <a:solidFill>
              <a:srgbClr val="8B8580">
                <a:alpha val="25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ontent 2">
            <a:extLst>
              <a:ext uri="{FF2B5EF4-FFF2-40B4-BE49-F238E27FC236}">
                <a16:creationId xmlns:a16="http://schemas.microsoft.com/office/drawing/2014/main" id="{22A9895A-06CA-46D6-B3EB-7038E6493585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366215" y="1609724"/>
            <a:ext cx="5084064" cy="450799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3662519-4941-4045-9F0E-DBC7AD6CC2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9E807CE-245D-4F0E-ACCB-E3FE7584A0AE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en-US"/>
              <a:t>[Date]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5C87038-F332-48C5-BA1A-25E935076236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Copyright © 2021, Oracle and/or its affiliates  |  Confidential: Internal/Restricted/Highly Restricted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0BF160E-FC2C-48A7-921B-3472529A1B06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345D60D9-5372-5F40-9443-0F9AE5BDC3C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85914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- Title 3 Colum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loud">
            <a:extLst>
              <a:ext uri="{FF2B5EF4-FFF2-40B4-BE49-F238E27FC236}">
                <a16:creationId xmlns:a16="http://schemas.microsoft.com/office/drawing/2014/main" id="{3CA75903-C10D-E747-B877-6804D65E8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05731" y="269359"/>
            <a:ext cx="5080369" cy="1559442"/>
          </a:xfrm>
          <a:prstGeom prst="rect">
            <a:avLst/>
          </a:prstGeom>
        </p:spPr>
      </p:pic>
      <p:sp>
        <p:nvSpPr>
          <p:cNvPr id="6" name="Content">
            <a:extLst>
              <a:ext uri="{FF2B5EF4-FFF2-40B4-BE49-F238E27FC236}">
                <a16:creationId xmlns:a16="http://schemas.microsoft.com/office/drawing/2014/main" id="{238CEDEE-F37B-4496-9270-0479A31C976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68875" y="1609725"/>
            <a:ext cx="3300984" cy="450799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cxnSp>
        <p:nvCxnSpPr>
          <p:cNvPr id="13" name="Column Divider" descr="Column Divider">
            <a:extLst>
              <a:ext uri="{FF2B5EF4-FFF2-40B4-BE49-F238E27FC236}">
                <a16:creationId xmlns:a16="http://schemas.microsoft.com/office/drawing/2014/main" id="{B228B4F2-5D6F-42F4-B132-F908BB527268}"/>
              </a:ext>
            </a:extLst>
          </p:cNvPr>
          <p:cNvCxnSpPr>
            <a:cxnSpLocks/>
          </p:cNvCxnSpPr>
          <p:nvPr userDrawn="1"/>
        </p:nvCxnSpPr>
        <p:spPr>
          <a:xfrm>
            <a:off x="4263415" y="1609725"/>
            <a:ext cx="0" cy="4507992"/>
          </a:xfrm>
          <a:prstGeom prst="line">
            <a:avLst/>
          </a:prstGeom>
          <a:ln w="19050" cap="flat">
            <a:solidFill>
              <a:srgbClr val="8B8580">
                <a:alpha val="25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ontent 2">
            <a:extLst>
              <a:ext uri="{FF2B5EF4-FFF2-40B4-BE49-F238E27FC236}">
                <a16:creationId xmlns:a16="http://schemas.microsoft.com/office/drawing/2014/main" id="{B35B41AC-36CF-4A0C-BED4-7D06B0F6E2ED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456971" y="1609725"/>
            <a:ext cx="3300984" cy="450799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cxnSp>
        <p:nvCxnSpPr>
          <p:cNvPr id="12" name="Column Divider 2" descr="Column Divider">
            <a:extLst>
              <a:ext uri="{FF2B5EF4-FFF2-40B4-BE49-F238E27FC236}">
                <a16:creationId xmlns:a16="http://schemas.microsoft.com/office/drawing/2014/main" id="{43000B2C-7C76-4F07-AF50-5F3019C384BC}"/>
              </a:ext>
            </a:extLst>
          </p:cNvPr>
          <p:cNvCxnSpPr>
            <a:cxnSpLocks/>
          </p:cNvCxnSpPr>
          <p:nvPr userDrawn="1"/>
        </p:nvCxnSpPr>
        <p:spPr>
          <a:xfrm>
            <a:off x="7951511" y="1609725"/>
            <a:ext cx="0" cy="4507992"/>
          </a:xfrm>
          <a:prstGeom prst="line">
            <a:avLst/>
          </a:prstGeom>
          <a:ln w="19050" cap="flat">
            <a:solidFill>
              <a:srgbClr val="8B8580">
                <a:alpha val="24706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ontent 3">
            <a:extLst>
              <a:ext uri="{FF2B5EF4-FFF2-40B4-BE49-F238E27FC236}">
                <a16:creationId xmlns:a16="http://schemas.microsoft.com/office/drawing/2014/main" id="{22A9895A-06CA-46D6-B3EB-7038E6493585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8145067" y="1609725"/>
            <a:ext cx="3300984" cy="450799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D2FFF47-983C-4CE2-9048-1317EB4F32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D56EEFB-7FCA-4C8C-BD9A-59CFF6BBA9AB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r>
              <a:rPr lang="en-US"/>
              <a:t>[Date]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A095ECF-3404-41BC-B49D-2616D73127C4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/>
              <a:t>Copyright © 2021, Oracle and/or its affiliates  |  Confidential: Internal/Restricted/Highly Restricted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F9C599-3545-4260-BC77-88BD7619A101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345D60D9-5372-5F40-9443-0F9AE5BDC3C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06067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- Title 3 Colum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loud">
            <a:extLst>
              <a:ext uri="{FF2B5EF4-FFF2-40B4-BE49-F238E27FC236}">
                <a16:creationId xmlns:a16="http://schemas.microsoft.com/office/drawing/2014/main" id="{DCCF0BD7-85D3-194F-9793-E38DD2B8F7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05731" y="269359"/>
            <a:ext cx="5080369" cy="1559441"/>
          </a:xfrm>
          <a:prstGeom prst="rect">
            <a:avLst/>
          </a:prstGeom>
        </p:spPr>
      </p:pic>
      <p:sp>
        <p:nvSpPr>
          <p:cNvPr id="6" name="Content">
            <a:extLst>
              <a:ext uri="{FF2B5EF4-FFF2-40B4-BE49-F238E27FC236}">
                <a16:creationId xmlns:a16="http://schemas.microsoft.com/office/drawing/2014/main" id="{238CEDEE-F37B-4496-9270-0479A31C976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68875" y="1609725"/>
            <a:ext cx="3300984" cy="450799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cxnSp>
        <p:nvCxnSpPr>
          <p:cNvPr id="13" name="Column Divider" descr="Column Divider">
            <a:extLst>
              <a:ext uri="{FF2B5EF4-FFF2-40B4-BE49-F238E27FC236}">
                <a16:creationId xmlns:a16="http://schemas.microsoft.com/office/drawing/2014/main" id="{B228B4F2-5D6F-42F4-B132-F908BB527268}"/>
              </a:ext>
            </a:extLst>
          </p:cNvPr>
          <p:cNvCxnSpPr>
            <a:cxnSpLocks/>
          </p:cNvCxnSpPr>
          <p:nvPr userDrawn="1"/>
        </p:nvCxnSpPr>
        <p:spPr>
          <a:xfrm>
            <a:off x="4263415" y="1610335"/>
            <a:ext cx="0" cy="4507992"/>
          </a:xfrm>
          <a:prstGeom prst="line">
            <a:avLst/>
          </a:prstGeom>
          <a:ln w="19050" cap="flat">
            <a:solidFill>
              <a:srgbClr val="8B8580">
                <a:alpha val="25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ontent 2">
            <a:extLst>
              <a:ext uri="{FF2B5EF4-FFF2-40B4-BE49-F238E27FC236}">
                <a16:creationId xmlns:a16="http://schemas.microsoft.com/office/drawing/2014/main" id="{B35B41AC-36CF-4A0C-BED4-7D06B0F6E2ED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456971" y="1609725"/>
            <a:ext cx="3300984" cy="450799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cxnSp>
        <p:nvCxnSpPr>
          <p:cNvPr id="12" name="Column Divider 2" descr="Column Divider">
            <a:extLst>
              <a:ext uri="{FF2B5EF4-FFF2-40B4-BE49-F238E27FC236}">
                <a16:creationId xmlns:a16="http://schemas.microsoft.com/office/drawing/2014/main" id="{43000B2C-7C76-4F07-AF50-5F3019C384BC}"/>
              </a:ext>
            </a:extLst>
          </p:cNvPr>
          <p:cNvCxnSpPr>
            <a:cxnSpLocks/>
          </p:cNvCxnSpPr>
          <p:nvPr userDrawn="1"/>
        </p:nvCxnSpPr>
        <p:spPr>
          <a:xfrm>
            <a:off x="7951511" y="1610335"/>
            <a:ext cx="0" cy="4507992"/>
          </a:xfrm>
          <a:prstGeom prst="line">
            <a:avLst/>
          </a:prstGeom>
          <a:ln w="19050" cap="flat">
            <a:solidFill>
              <a:srgbClr val="8B8580">
                <a:alpha val="24706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ontent 3">
            <a:extLst>
              <a:ext uri="{FF2B5EF4-FFF2-40B4-BE49-F238E27FC236}">
                <a16:creationId xmlns:a16="http://schemas.microsoft.com/office/drawing/2014/main" id="{22A9895A-06CA-46D6-B3EB-7038E6493585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8145067" y="1609725"/>
            <a:ext cx="3300984" cy="450799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150D675-D1C2-4EC5-AC43-361941EAF0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33D1004-DEA1-4BAF-97C2-F49A471F4E4F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r>
              <a:rPr lang="en-US"/>
              <a:t>[Date]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C7C943-7B6D-4881-926B-CD58E0F2AC11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/>
              <a:t>Copyright © 2021, Oracle and/or its affiliates  |  Confidential: Internal/Restricted/Highly Restricted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963952-CC43-4F63-8DDF-47B0F4512883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345D60D9-5372-5F40-9443-0F9AE5BDC3C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52869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- Title/Subtitle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loud">
            <a:extLst>
              <a:ext uri="{FF2B5EF4-FFF2-40B4-BE49-F238E27FC236}">
                <a16:creationId xmlns:a16="http://schemas.microsoft.com/office/drawing/2014/main" id="{D922B281-CE8B-4E47-889A-38B9D11BA0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05731" y="269359"/>
            <a:ext cx="5080369" cy="1559442"/>
          </a:xfrm>
          <a:prstGeom prst="rect">
            <a:avLst/>
          </a:prstGeom>
        </p:spPr>
      </p:pic>
      <p:sp>
        <p:nvSpPr>
          <p:cNvPr id="3" name="Subtitle">
            <a:extLst>
              <a:ext uri="{FF2B5EF4-FFF2-40B4-BE49-F238E27FC236}">
                <a16:creationId xmlns:a16="http://schemas.microsoft.com/office/drawing/2014/main" id="{46A3BF75-E03A-3149-A8B6-C22593F32B6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6763" y="1014984"/>
            <a:ext cx="10671048" cy="330540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spcAft>
                <a:spcPts val="0"/>
              </a:spcAft>
              <a:buNone/>
              <a:defRPr sz="2000" b="0" i="0">
                <a:latin typeface="Oracle Sans Tab" panose="020B0503020204020204" pitchFamily="34" charset="0"/>
                <a:cs typeface="Oracle Sans Tab" panose="020B050302020402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6" name="Content">
            <a:extLst>
              <a:ext uri="{FF2B5EF4-FFF2-40B4-BE49-F238E27FC236}">
                <a16:creationId xmlns:a16="http://schemas.microsoft.com/office/drawing/2014/main" id="{238CEDEE-F37B-4496-9270-0479A31C976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66763" y="1609724"/>
            <a:ext cx="3300984" cy="450799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cxnSp>
        <p:nvCxnSpPr>
          <p:cNvPr id="15" name="Column Divider" descr="Column Divider">
            <a:extLst>
              <a:ext uri="{FF2B5EF4-FFF2-40B4-BE49-F238E27FC236}">
                <a16:creationId xmlns:a16="http://schemas.microsoft.com/office/drawing/2014/main" id="{C3377C95-3E35-473F-8E81-1FDFBEBC758A}"/>
              </a:ext>
            </a:extLst>
          </p:cNvPr>
          <p:cNvCxnSpPr>
            <a:cxnSpLocks/>
          </p:cNvCxnSpPr>
          <p:nvPr userDrawn="1"/>
        </p:nvCxnSpPr>
        <p:spPr>
          <a:xfrm>
            <a:off x="4261915" y="1609724"/>
            <a:ext cx="0" cy="4507992"/>
          </a:xfrm>
          <a:prstGeom prst="line">
            <a:avLst/>
          </a:prstGeom>
          <a:ln w="19050" cap="flat">
            <a:solidFill>
              <a:srgbClr val="8B8580">
                <a:alpha val="25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ontent 2">
            <a:extLst>
              <a:ext uri="{FF2B5EF4-FFF2-40B4-BE49-F238E27FC236}">
                <a16:creationId xmlns:a16="http://schemas.microsoft.com/office/drawing/2014/main" id="{22A9895A-06CA-46D6-B3EB-7038E6493585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456083" y="1609724"/>
            <a:ext cx="3300984" cy="450799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cxnSp>
        <p:nvCxnSpPr>
          <p:cNvPr id="23" name="Column Divider 2" descr="Column Divider">
            <a:extLst>
              <a:ext uri="{FF2B5EF4-FFF2-40B4-BE49-F238E27FC236}">
                <a16:creationId xmlns:a16="http://schemas.microsoft.com/office/drawing/2014/main" id="{A70D9BB7-9BB9-40BD-84D2-8EE238E044D3}"/>
              </a:ext>
            </a:extLst>
          </p:cNvPr>
          <p:cNvCxnSpPr>
            <a:cxnSpLocks/>
          </p:cNvCxnSpPr>
          <p:nvPr userDrawn="1"/>
        </p:nvCxnSpPr>
        <p:spPr>
          <a:xfrm>
            <a:off x="7951236" y="1609724"/>
            <a:ext cx="0" cy="4507992"/>
          </a:xfrm>
          <a:prstGeom prst="line">
            <a:avLst/>
          </a:prstGeom>
          <a:ln w="19050" cap="flat">
            <a:solidFill>
              <a:srgbClr val="8B8580">
                <a:alpha val="25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ontent 3">
            <a:extLst>
              <a:ext uri="{FF2B5EF4-FFF2-40B4-BE49-F238E27FC236}">
                <a16:creationId xmlns:a16="http://schemas.microsoft.com/office/drawing/2014/main" id="{58EF7396-F6CE-404A-B85F-455D3F5341AE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8145405" y="1609724"/>
            <a:ext cx="3300984" cy="450799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26210A-4112-4730-8F81-3CAE5C391F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AD3E0A-0143-42FC-B8B6-EBC1FF990000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r>
              <a:rPr lang="en-US"/>
              <a:t>[Date]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D46B54D-91F2-4210-9BEA-3B59824207D9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/>
              <a:t>Copyright © 2021, Oracle and/or its affiliates  |  Confidential: Internal/Restricted/Highly Restricted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0900B02-4438-4597-85D3-D93A97B15462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345D60D9-5372-5F40-9443-0F9AE5BDC3C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04488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- Title/Subtitle 3 Colum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loud">
            <a:extLst>
              <a:ext uri="{FF2B5EF4-FFF2-40B4-BE49-F238E27FC236}">
                <a16:creationId xmlns:a16="http://schemas.microsoft.com/office/drawing/2014/main" id="{B017591D-9CE6-7446-94B7-8CEEEAF691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05731" y="269359"/>
            <a:ext cx="5080369" cy="1559441"/>
          </a:xfrm>
          <a:prstGeom prst="rect">
            <a:avLst/>
          </a:prstGeom>
        </p:spPr>
      </p:pic>
      <p:sp>
        <p:nvSpPr>
          <p:cNvPr id="3" name="Subtitle">
            <a:extLst>
              <a:ext uri="{FF2B5EF4-FFF2-40B4-BE49-F238E27FC236}">
                <a16:creationId xmlns:a16="http://schemas.microsoft.com/office/drawing/2014/main" id="{46A3BF75-E03A-3149-A8B6-C22593F32B6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6763" y="1014984"/>
            <a:ext cx="10671048" cy="330540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spcAft>
                <a:spcPts val="0"/>
              </a:spcAft>
              <a:buNone/>
              <a:defRPr sz="2000" b="0" i="0">
                <a:latin typeface="Oracle Sans Tab" panose="020B0503020204020204" pitchFamily="34" charset="0"/>
                <a:cs typeface="Oracle Sans Tab" panose="020B050302020402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6" name="Content">
            <a:extLst>
              <a:ext uri="{FF2B5EF4-FFF2-40B4-BE49-F238E27FC236}">
                <a16:creationId xmlns:a16="http://schemas.microsoft.com/office/drawing/2014/main" id="{238CEDEE-F37B-4496-9270-0479A31C976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66763" y="1609726"/>
            <a:ext cx="3300984" cy="450799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cxnSp>
        <p:nvCxnSpPr>
          <p:cNvPr id="15" name="Column Divider" descr="Column Divider">
            <a:extLst>
              <a:ext uri="{FF2B5EF4-FFF2-40B4-BE49-F238E27FC236}">
                <a16:creationId xmlns:a16="http://schemas.microsoft.com/office/drawing/2014/main" id="{C3377C95-3E35-473F-8E81-1FDFBEBC758A}"/>
              </a:ext>
            </a:extLst>
          </p:cNvPr>
          <p:cNvCxnSpPr>
            <a:cxnSpLocks/>
          </p:cNvCxnSpPr>
          <p:nvPr userDrawn="1"/>
        </p:nvCxnSpPr>
        <p:spPr>
          <a:xfrm>
            <a:off x="4261915" y="1609725"/>
            <a:ext cx="0" cy="4507992"/>
          </a:xfrm>
          <a:prstGeom prst="line">
            <a:avLst/>
          </a:prstGeom>
          <a:ln w="19050" cap="flat">
            <a:solidFill>
              <a:srgbClr val="8B8580">
                <a:alpha val="25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ontent 2">
            <a:extLst>
              <a:ext uri="{FF2B5EF4-FFF2-40B4-BE49-F238E27FC236}">
                <a16:creationId xmlns:a16="http://schemas.microsoft.com/office/drawing/2014/main" id="{22A9895A-06CA-46D6-B3EB-7038E6493585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456083" y="1609726"/>
            <a:ext cx="3300984" cy="450799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cxnSp>
        <p:nvCxnSpPr>
          <p:cNvPr id="23" name="Column Divider 2" descr="Column Divider">
            <a:extLst>
              <a:ext uri="{FF2B5EF4-FFF2-40B4-BE49-F238E27FC236}">
                <a16:creationId xmlns:a16="http://schemas.microsoft.com/office/drawing/2014/main" id="{A70D9BB7-9BB9-40BD-84D2-8EE238E044D3}"/>
              </a:ext>
            </a:extLst>
          </p:cNvPr>
          <p:cNvCxnSpPr>
            <a:cxnSpLocks/>
          </p:cNvCxnSpPr>
          <p:nvPr userDrawn="1"/>
        </p:nvCxnSpPr>
        <p:spPr>
          <a:xfrm>
            <a:off x="7951236" y="1609725"/>
            <a:ext cx="0" cy="4507992"/>
          </a:xfrm>
          <a:prstGeom prst="line">
            <a:avLst/>
          </a:prstGeom>
          <a:ln w="19050" cap="flat">
            <a:solidFill>
              <a:srgbClr val="8B8580">
                <a:alpha val="25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ontent 3">
            <a:extLst>
              <a:ext uri="{FF2B5EF4-FFF2-40B4-BE49-F238E27FC236}">
                <a16:creationId xmlns:a16="http://schemas.microsoft.com/office/drawing/2014/main" id="{58EF7396-F6CE-404A-B85F-455D3F5341AE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8145405" y="1609726"/>
            <a:ext cx="3300984" cy="450799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60902A-4CDA-482D-90DF-ECACF19309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7E4DB8-9644-4581-BEED-809BCD3EA9C1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r>
              <a:rPr lang="en-US"/>
              <a:t>[Date]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FF0DBBB3-F562-4D09-B7E5-45C9C98CE1B5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/>
              <a:t>Copyright © 2021, Oracle and/or its affiliates  |  Confidential: Internal/Restricted/Highly Restricted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FC14E1F-DA7F-492C-AFEB-BC17569A9002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345D60D9-5372-5F40-9443-0F9AE5BDC3C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4224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- Title 4 Colum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Cloud">
            <a:extLst>
              <a:ext uri="{FF2B5EF4-FFF2-40B4-BE49-F238E27FC236}">
                <a16:creationId xmlns:a16="http://schemas.microsoft.com/office/drawing/2014/main" id="{403EA880-91CB-2F4A-BC00-A935385135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05731" y="269359"/>
            <a:ext cx="5080369" cy="1559442"/>
          </a:xfrm>
          <a:prstGeom prst="rect">
            <a:avLst/>
          </a:prstGeom>
        </p:spPr>
      </p:pic>
      <p:sp>
        <p:nvSpPr>
          <p:cNvPr id="6" name="Content">
            <a:extLst>
              <a:ext uri="{FF2B5EF4-FFF2-40B4-BE49-F238E27FC236}">
                <a16:creationId xmlns:a16="http://schemas.microsoft.com/office/drawing/2014/main" id="{238CEDEE-F37B-4496-9270-0479A31C976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68875" y="1589524"/>
            <a:ext cx="2478024" cy="452552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cxnSp>
        <p:nvCxnSpPr>
          <p:cNvPr id="13" name="Column Divider" descr="Column Divider">
            <a:extLst>
              <a:ext uri="{FF2B5EF4-FFF2-40B4-BE49-F238E27FC236}">
                <a16:creationId xmlns:a16="http://schemas.microsoft.com/office/drawing/2014/main" id="{B228B4F2-5D6F-42F4-B132-F908BB527268}"/>
              </a:ext>
            </a:extLst>
          </p:cNvPr>
          <p:cNvCxnSpPr>
            <a:cxnSpLocks/>
          </p:cNvCxnSpPr>
          <p:nvPr userDrawn="1"/>
        </p:nvCxnSpPr>
        <p:spPr>
          <a:xfrm>
            <a:off x="3374450" y="1590159"/>
            <a:ext cx="0" cy="4525997"/>
          </a:xfrm>
          <a:prstGeom prst="line">
            <a:avLst/>
          </a:prstGeom>
          <a:ln w="19050" cap="flat">
            <a:solidFill>
              <a:srgbClr val="8B8580">
                <a:alpha val="25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ontent 2">
            <a:extLst>
              <a:ext uri="{FF2B5EF4-FFF2-40B4-BE49-F238E27FC236}">
                <a16:creationId xmlns:a16="http://schemas.microsoft.com/office/drawing/2014/main" id="{B35B41AC-36CF-4A0C-BED4-7D06B0F6E2ED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502001" y="1589524"/>
            <a:ext cx="2478024" cy="452552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cxnSp>
        <p:nvCxnSpPr>
          <p:cNvPr id="12" name="Column Divider 2" descr="Column Divider">
            <a:extLst>
              <a:ext uri="{FF2B5EF4-FFF2-40B4-BE49-F238E27FC236}">
                <a16:creationId xmlns:a16="http://schemas.microsoft.com/office/drawing/2014/main" id="{43000B2C-7C76-4F07-AF50-5F3019C384BC}"/>
              </a:ext>
            </a:extLst>
          </p:cNvPr>
          <p:cNvCxnSpPr>
            <a:cxnSpLocks/>
          </p:cNvCxnSpPr>
          <p:nvPr userDrawn="1"/>
        </p:nvCxnSpPr>
        <p:spPr>
          <a:xfrm>
            <a:off x="6107576" y="1590159"/>
            <a:ext cx="0" cy="4525997"/>
          </a:xfrm>
          <a:prstGeom prst="line">
            <a:avLst/>
          </a:prstGeom>
          <a:ln w="19050" cap="flat">
            <a:solidFill>
              <a:srgbClr val="8B8580">
                <a:alpha val="24706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ontent 3">
            <a:extLst>
              <a:ext uri="{FF2B5EF4-FFF2-40B4-BE49-F238E27FC236}">
                <a16:creationId xmlns:a16="http://schemas.microsoft.com/office/drawing/2014/main" id="{22A9895A-06CA-46D6-B3EB-7038E6493585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35127" y="1589524"/>
            <a:ext cx="2478024" cy="452552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cxnSp>
        <p:nvCxnSpPr>
          <p:cNvPr id="19" name="Column Divider 3" descr="Column Divider">
            <a:extLst>
              <a:ext uri="{FF2B5EF4-FFF2-40B4-BE49-F238E27FC236}">
                <a16:creationId xmlns:a16="http://schemas.microsoft.com/office/drawing/2014/main" id="{0379F816-270D-4D0F-8838-510AA3E97C28}"/>
              </a:ext>
            </a:extLst>
          </p:cNvPr>
          <p:cNvCxnSpPr>
            <a:cxnSpLocks/>
          </p:cNvCxnSpPr>
          <p:nvPr userDrawn="1"/>
        </p:nvCxnSpPr>
        <p:spPr>
          <a:xfrm>
            <a:off x="8840702" y="1590159"/>
            <a:ext cx="0" cy="4525997"/>
          </a:xfrm>
          <a:prstGeom prst="line">
            <a:avLst/>
          </a:prstGeom>
          <a:ln w="19050" cap="flat">
            <a:solidFill>
              <a:srgbClr val="8B8580">
                <a:alpha val="24706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ontent 4">
            <a:extLst>
              <a:ext uri="{FF2B5EF4-FFF2-40B4-BE49-F238E27FC236}">
                <a16:creationId xmlns:a16="http://schemas.microsoft.com/office/drawing/2014/main" id="{4FB98D34-E09D-43FC-9515-8F7C37635BFF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8968254" y="1589524"/>
            <a:ext cx="2478024" cy="452552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665C0AC-7132-4356-88D4-79E4A49B2C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A131A1D-D1FF-4A37-8531-B67D54ED466D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r>
              <a:rPr lang="en-US"/>
              <a:t>[Date]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EC9026-CA1C-465B-ADD5-AE1F9B7A0775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Copyright © 2021, Oracle and/or its affiliates  |  Confidential: Internal/Restricted/Highly Restricted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064CFB-254B-4876-8556-026D173672E6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345D60D9-5372-5F40-9443-0F9AE5BDC3C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91591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- Title 4 Colum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loud">
            <a:extLst>
              <a:ext uri="{FF2B5EF4-FFF2-40B4-BE49-F238E27FC236}">
                <a16:creationId xmlns:a16="http://schemas.microsoft.com/office/drawing/2014/main" id="{6D31D0E4-AF4F-A542-A6E3-8EBAA9F1BC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05731" y="269359"/>
            <a:ext cx="5080369" cy="1559441"/>
          </a:xfrm>
          <a:prstGeom prst="rect">
            <a:avLst/>
          </a:prstGeom>
        </p:spPr>
      </p:pic>
      <p:sp>
        <p:nvSpPr>
          <p:cNvPr id="6" name="Content">
            <a:extLst>
              <a:ext uri="{FF2B5EF4-FFF2-40B4-BE49-F238E27FC236}">
                <a16:creationId xmlns:a16="http://schemas.microsoft.com/office/drawing/2014/main" id="{238CEDEE-F37B-4496-9270-0479A31C976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68875" y="1608575"/>
            <a:ext cx="2478024" cy="450799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cxnSp>
        <p:nvCxnSpPr>
          <p:cNvPr id="13" name="Column Divider" descr="Column Divider">
            <a:extLst>
              <a:ext uri="{FF2B5EF4-FFF2-40B4-BE49-F238E27FC236}">
                <a16:creationId xmlns:a16="http://schemas.microsoft.com/office/drawing/2014/main" id="{B228B4F2-5D6F-42F4-B132-F908BB527268}"/>
              </a:ext>
            </a:extLst>
          </p:cNvPr>
          <p:cNvCxnSpPr>
            <a:cxnSpLocks/>
          </p:cNvCxnSpPr>
          <p:nvPr userDrawn="1"/>
        </p:nvCxnSpPr>
        <p:spPr>
          <a:xfrm>
            <a:off x="3374450" y="1609209"/>
            <a:ext cx="0" cy="4507992"/>
          </a:xfrm>
          <a:prstGeom prst="line">
            <a:avLst/>
          </a:prstGeom>
          <a:ln w="19050" cap="flat">
            <a:solidFill>
              <a:srgbClr val="8B8580">
                <a:alpha val="25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ontent 2">
            <a:extLst>
              <a:ext uri="{FF2B5EF4-FFF2-40B4-BE49-F238E27FC236}">
                <a16:creationId xmlns:a16="http://schemas.microsoft.com/office/drawing/2014/main" id="{B35B41AC-36CF-4A0C-BED4-7D06B0F6E2ED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502001" y="1608575"/>
            <a:ext cx="2478024" cy="450799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cxnSp>
        <p:nvCxnSpPr>
          <p:cNvPr id="12" name="Column Divider 2" descr="Column Divider">
            <a:extLst>
              <a:ext uri="{FF2B5EF4-FFF2-40B4-BE49-F238E27FC236}">
                <a16:creationId xmlns:a16="http://schemas.microsoft.com/office/drawing/2014/main" id="{43000B2C-7C76-4F07-AF50-5F3019C384BC}"/>
              </a:ext>
            </a:extLst>
          </p:cNvPr>
          <p:cNvCxnSpPr>
            <a:cxnSpLocks/>
          </p:cNvCxnSpPr>
          <p:nvPr userDrawn="1"/>
        </p:nvCxnSpPr>
        <p:spPr>
          <a:xfrm>
            <a:off x="6107576" y="1609209"/>
            <a:ext cx="0" cy="4507992"/>
          </a:xfrm>
          <a:prstGeom prst="line">
            <a:avLst/>
          </a:prstGeom>
          <a:ln w="19050" cap="flat">
            <a:solidFill>
              <a:srgbClr val="8B8580">
                <a:alpha val="24706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ontent 3">
            <a:extLst>
              <a:ext uri="{FF2B5EF4-FFF2-40B4-BE49-F238E27FC236}">
                <a16:creationId xmlns:a16="http://schemas.microsoft.com/office/drawing/2014/main" id="{22A9895A-06CA-46D6-B3EB-7038E6493585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35127" y="1608575"/>
            <a:ext cx="2478024" cy="450799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cxnSp>
        <p:nvCxnSpPr>
          <p:cNvPr id="19" name="Column Divider 3" descr="Column Divider">
            <a:extLst>
              <a:ext uri="{FF2B5EF4-FFF2-40B4-BE49-F238E27FC236}">
                <a16:creationId xmlns:a16="http://schemas.microsoft.com/office/drawing/2014/main" id="{0379F816-270D-4D0F-8838-510AA3E97C28}"/>
              </a:ext>
            </a:extLst>
          </p:cNvPr>
          <p:cNvCxnSpPr>
            <a:cxnSpLocks/>
          </p:cNvCxnSpPr>
          <p:nvPr userDrawn="1"/>
        </p:nvCxnSpPr>
        <p:spPr>
          <a:xfrm>
            <a:off x="8840702" y="1609209"/>
            <a:ext cx="0" cy="4507992"/>
          </a:xfrm>
          <a:prstGeom prst="line">
            <a:avLst/>
          </a:prstGeom>
          <a:ln w="19050" cap="flat">
            <a:solidFill>
              <a:srgbClr val="8B8580">
                <a:alpha val="24706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ontent 4">
            <a:extLst>
              <a:ext uri="{FF2B5EF4-FFF2-40B4-BE49-F238E27FC236}">
                <a16:creationId xmlns:a16="http://schemas.microsoft.com/office/drawing/2014/main" id="{4FB98D34-E09D-43FC-9515-8F7C37635BFF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8968254" y="1608575"/>
            <a:ext cx="2478024" cy="450799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AA814CE-3331-469B-8BE8-853F42A034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2F26386-047A-407D-BEE4-BF9BC2C4C09F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r>
              <a:rPr lang="en-US"/>
              <a:t>[Date]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5A8344-82CB-496F-8690-72CF339725D6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Copyright © 2021, Oracle and/or its affiliates  |  Confidential: Internal/Restricted/Highly Restricted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6EBA4F-FCB4-4B89-BEA0-1B33D86D6DE8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345D60D9-5372-5F40-9443-0F9AE5BDC3C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78218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- Title/Subtitle 4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Cloud">
            <a:extLst>
              <a:ext uri="{FF2B5EF4-FFF2-40B4-BE49-F238E27FC236}">
                <a16:creationId xmlns:a16="http://schemas.microsoft.com/office/drawing/2014/main" id="{DE68A64E-9177-1E41-B02B-9C94A30A03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05731" y="269359"/>
            <a:ext cx="5080369" cy="1559442"/>
          </a:xfrm>
          <a:prstGeom prst="rect">
            <a:avLst/>
          </a:prstGeom>
        </p:spPr>
      </p:pic>
      <p:sp>
        <p:nvSpPr>
          <p:cNvPr id="3" name="Subtitle">
            <a:extLst>
              <a:ext uri="{FF2B5EF4-FFF2-40B4-BE49-F238E27FC236}">
                <a16:creationId xmlns:a16="http://schemas.microsoft.com/office/drawing/2014/main" id="{46A3BF75-E03A-3149-A8B6-C22593F32B6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6763" y="1014984"/>
            <a:ext cx="10671048" cy="330540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spcAft>
                <a:spcPts val="0"/>
              </a:spcAft>
              <a:buNone/>
              <a:defRPr sz="2000" b="0" i="0">
                <a:latin typeface="Oracle Sans Tab" panose="020B0503020204020204" pitchFamily="34" charset="0"/>
                <a:cs typeface="Oracle Sans Tab" panose="020B050302020402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6" name="Content">
            <a:extLst>
              <a:ext uri="{FF2B5EF4-FFF2-40B4-BE49-F238E27FC236}">
                <a16:creationId xmlns:a16="http://schemas.microsoft.com/office/drawing/2014/main" id="{238CEDEE-F37B-4496-9270-0479A31C976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66763" y="1609725"/>
            <a:ext cx="2478024" cy="450691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cxnSp>
        <p:nvCxnSpPr>
          <p:cNvPr id="15" name="Column Divider" descr="Column Divider">
            <a:extLst>
              <a:ext uri="{FF2B5EF4-FFF2-40B4-BE49-F238E27FC236}">
                <a16:creationId xmlns:a16="http://schemas.microsoft.com/office/drawing/2014/main" id="{C3377C95-3E35-473F-8E81-1FDFBEBC758A}"/>
              </a:ext>
            </a:extLst>
          </p:cNvPr>
          <p:cNvCxnSpPr>
            <a:cxnSpLocks/>
          </p:cNvCxnSpPr>
          <p:nvPr userDrawn="1"/>
        </p:nvCxnSpPr>
        <p:spPr>
          <a:xfrm>
            <a:off x="3373924" y="1609667"/>
            <a:ext cx="0" cy="4508050"/>
          </a:xfrm>
          <a:prstGeom prst="line">
            <a:avLst/>
          </a:prstGeom>
          <a:ln w="19050" cap="flat">
            <a:solidFill>
              <a:srgbClr val="8B8580">
                <a:alpha val="25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ontent 2">
            <a:extLst>
              <a:ext uri="{FF2B5EF4-FFF2-40B4-BE49-F238E27FC236}">
                <a16:creationId xmlns:a16="http://schemas.microsoft.com/office/drawing/2014/main" id="{22A9895A-06CA-46D6-B3EB-7038E6493585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3503061" y="1609725"/>
            <a:ext cx="2478024" cy="450691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cxnSp>
        <p:nvCxnSpPr>
          <p:cNvPr id="23" name="Column Divider 2" descr="Column Divider">
            <a:extLst>
              <a:ext uri="{FF2B5EF4-FFF2-40B4-BE49-F238E27FC236}">
                <a16:creationId xmlns:a16="http://schemas.microsoft.com/office/drawing/2014/main" id="{A70D9BB7-9BB9-40BD-84D2-8EE238E044D3}"/>
              </a:ext>
            </a:extLst>
          </p:cNvPr>
          <p:cNvCxnSpPr>
            <a:cxnSpLocks/>
          </p:cNvCxnSpPr>
          <p:nvPr userDrawn="1"/>
        </p:nvCxnSpPr>
        <p:spPr>
          <a:xfrm>
            <a:off x="6110222" y="1609667"/>
            <a:ext cx="0" cy="4508050"/>
          </a:xfrm>
          <a:prstGeom prst="line">
            <a:avLst/>
          </a:prstGeom>
          <a:ln w="19050" cap="flat">
            <a:solidFill>
              <a:srgbClr val="8B8580">
                <a:alpha val="25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ontent 3">
            <a:extLst>
              <a:ext uri="{FF2B5EF4-FFF2-40B4-BE49-F238E27FC236}">
                <a16:creationId xmlns:a16="http://schemas.microsoft.com/office/drawing/2014/main" id="{58EF7396-F6CE-404A-B85F-455D3F5341AE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239359" y="1609725"/>
            <a:ext cx="2478024" cy="450691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cxnSp>
        <p:nvCxnSpPr>
          <p:cNvPr id="25" name="Column Divider 3" descr="Column Divider">
            <a:extLst>
              <a:ext uri="{FF2B5EF4-FFF2-40B4-BE49-F238E27FC236}">
                <a16:creationId xmlns:a16="http://schemas.microsoft.com/office/drawing/2014/main" id="{BE2D13B4-3BF3-4416-B638-87C59A2973BB}"/>
              </a:ext>
            </a:extLst>
          </p:cNvPr>
          <p:cNvCxnSpPr>
            <a:cxnSpLocks/>
          </p:cNvCxnSpPr>
          <p:nvPr userDrawn="1"/>
        </p:nvCxnSpPr>
        <p:spPr>
          <a:xfrm>
            <a:off x="8846520" y="1609667"/>
            <a:ext cx="0" cy="4508050"/>
          </a:xfrm>
          <a:prstGeom prst="line">
            <a:avLst/>
          </a:prstGeom>
          <a:ln w="19050" cap="flat">
            <a:solidFill>
              <a:srgbClr val="8B8580">
                <a:alpha val="25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Content 4">
            <a:extLst>
              <a:ext uri="{FF2B5EF4-FFF2-40B4-BE49-F238E27FC236}">
                <a16:creationId xmlns:a16="http://schemas.microsoft.com/office/drawing/2014/main" id="{687CB06A-9B62-47DB-BA7A-177E12DFB17E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8975659" y="1609725"/>
            <a:ext cx="2478024" cy="450691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2191157-EC2D-4417-9959-2EA7D1DAFF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2388CBD-B05C-4885-A081-172C87DCAD84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r>
              <a:rPr lang="en-US"/>
              <a:t>[Date]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CE56F53-8C5C-4F85-9969-353868B64B25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Copyright © 2021, Oracle and/or its affiliates  |  Confidential: Internal/Restricted/Highly Restricted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89360B9-A253-468B-B3D3-70CC43B07468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345D60D9-5372-5F40-9443-0F9AE5BDC3C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80641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- Title/Subtitle 4 Colum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Cloud">
            <a:extLst>
              <a:ext uri="{FF2B5EF4-FFF2-40B4-BE49-F238E27FC236}">
                <a16:creationId xmlns:a16="http://schemas.microsoft.com/office/drawing/2014/main" id="{6F66DACA-117A-D443-A12C-B547719EC0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05731" y="269359"/>
            <a:ext cx="5080369" cy="1559441"/>
          </a:xfrm>
          <a:prstGeom prst="rect">
            <a:avLst/>
          </a:prstGeom>
        </p:spPr>
      </p:pic>
      <p:sp>
        <p:nvSpPr>
          <p:cNvPr id="3" name="Subtitle">
            <a:extLst>
              <a:ext uri="{FF2B5EF4-FFF2-40B4-BE49-F238E27FC236}">
                <a16:creationId xmlns:a16="http://schemas.microsoft.com/office/drawing/2014/main" id="{46A3BF75-E03A-3149-A8B6-C22593F32B6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6763" y="1014984"/>
            <a:ext cx="10671048" cy="330540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spcAft>
                <a:spcPts val="0"/>
              </a:spcAft>
              <a:buNone/>
              <a:defRPr sz="2000" b="0" i="0">
                <a:latin typeface="Oracle Sans Tab" panose="020B0503020204020204" pitchFamily="34" charset="0"/>
                <a:cs typeface="Oracle Sans Tab" panose="020B050302020402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6" name="Content">
            <a:extLst>
              <a:ext uri="{FF2B5EF4-FFF2-40B4-BE49-F238E27FC236}">
                <a16:creationId xmlns:a16="http://schemas.microsoft.com/office/drawing/2014/main" id="{238CEDEE-F37B-4496-9270-0479A31C976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66763" y="1609726"/>
            <a:ext cx="2478024" cy="450799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cxnSp>
        <p:nvCxnSpPr>
          <p:cNvPr id="15" name="Column Divider" descr="Column Divider">
            <a:extLst>
              <a:ext uri="{FF2B5EF4-FFF2-40B4-BE49-F238E27FC236}">
                <a16:creationId xmlns:a16="http://schemas.microsoft.com/office/drawing/2014/main" id="{C3377C95-3E35-473F-8E81-1FDFBEBC758A}"/>
              </a:ext>
            </a:extLst>
          </p:cNvPr>
          <p:cNvCxnSpPr>
            <a:cxnSpLocks/>
          </p:cNvCxnSpPr>
          <p:nvPr userDrawn="1"/>
        </p:nvCxnSpPr>
        <p:spPr>
          <a:xfrm>
            <a:off x="3373924" y="1609725"/>
            <a:ext cx="0" cy="4507992"/>
          </a:xfrm>
          <a:prstGeom prst="line">
            <a:avLst/>
          </a:prstGeom>
          <a:ln w="19050" cap="flat">
            <a:solidFill>
              <a:srgbClr val="8B8580">
                <a:alpha val="25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ontent 2">
            <a:extLst>
              <a:ext uri="{FF2B5EF4-FFF2-40B4-BE49-F238E27FC236}">
                <a16:creationId xmlns:a16="http://schemas.microsoft.com/office/drawing/2014/main" id="{22A9895A-06CA-46D6-B3EB-7038E6493585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3503061" y="1609726"/>
            <a:ext cx="2478024" cy="450799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cxnSp>
        <p:nvCxnSpPr>
          <p:cNvPr id="23" name="Column Divider 2" descr="Column Divider">
            <a:extLst>
              <a:ext uri="{FF2B5EF4-FFF2-40B4-BE49-F238E27FC236}">
                <a16:creationId xmlns:a16="http://schemas.microsoft.com/office/drawing/2014/main" id="{A70D9BB7-9BB9-40BD-84D2-8EE238E044D3}"/>
              </a:ext>
            </a:extLst>
          </p:cNvPr>
          <p:cNvCxnSpPr>
            <a:cxnSpLocks/>
          </p:cNvCxnSpPr>
          <p:nvPr userDrawn="1"/>
        </p:nvCxnSpPr>
        <p:spPr>
          <a:xfrm>
            <a:off x="6110222" y="1609725"/>
            <a:ext cx="0" cy="4507992"/>
          </a:xfrm>
          <a:prstGeom prst="line">
            <a:avLst/>
          </a:prstGeom>
          <a:ln w="19050" cap="flat">
            <a:solidFill>
              <a:srgbClr val="8B8580">
                <a:alpha val="25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ontent 3">
            <a:extLst>
              <a:ext uri="{FF2B5EF4-FFF2-40B4-BE49-F238E27FC236}">
                <a16:creationId xmlns:a16="http://schemas.microsoft.com/office/drawing/2014/main" id="{58EF7396-F6CE-404A-B85F-455D3F5341AE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239359" y="1609726"/>
            <a:ext cx="2478024" cy="450799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cxnSp>
        <p:nvCxnSpPr>
          <p:cNvPr id="25" name="Column Divider 3" descr="Column Divider">
            <a:extLst>
              <a:ext uri="{FF2B5EF4-FFF2-40B4-BE49-F238E27FC236}">
                <a16:creationId xmlns:a16="http://schemas.microsoft.com/office/drawing/2014/main" id="{BE2D13B4-3BF3-4416-B638-87C59A2973BB}"/>
              </a:ext>
            </a:extLst>
          </p:cNvPr>
          <p:cNvCxnSpPr>
            <a:cxnSpLocks/>
          </p:cNvCxnSpPr>
          <p:nvPr userDrawn="1"/>
        </p:nvCxnSpPr>
        <p:spPr>
          <a:xfrm>
            <a:off x="8846520" y="1609725"/>
            <a:ext cx="0" cy="4507992"/>
          </a:xfrm>
          <a:prstGeom prst="line">
            <a:avLst/>
          </a:prstGeom>
          <a:ln w="19050" cap="flat">
            <a:solidFill>
              <a:srgbClr val="8B8580">
                <a:alpha val="25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Content 4">
            <a:extLst>
              <a:ext uri="{FF2B5EF4-FFF2-40B4-BE49-F238E27FC236}">
                <a16:creationId xmlns:a16="http://schemas.microsoft.com/office/drawing/2014/main" id="{687CB06A-9B62-47DB-BA7A-177E12DFB17E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8975659" y="1609726"/>
            <a:ext cx="2478024" cy="450799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467A894-8EF4-484B-BF49-DF2E9F970D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422C40-A387-420C-B07A-9F6BE08313A1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r>
              <a:rPr lang="en-US"/>
              <a:t>[Date]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550E71C-CB99-4BD4-8252-ED7D062329F5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Copyright © 2021, Oracle and/or its affiliates  |  Confidential: Internal/Restricted/Highly Restricted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D33CF2B-9E35-4547-8232-5DE4CC57C302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345D60D9-5372-5F40-9443-0F9AE5BDC3C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26011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- Title Quad Infographic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loud">
            <a:extLst>
              <a:ext uri="{FF2B5EF4-FFF2-40B4-BE49-F238E27FC236}">
                <a16:creationId xmlns:a16="http://schemas.microsoft.com/office/drawing/2014/main" id="{A646CDE3-61DE-5F4A-A6EA-E5FECEFF07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05731" y="269359"/>
            <a:ext cx="5080369" cy="1559442"/>
          </a:xfrm>
          <a:prstGeom prst="rect">
            <a:avLst/>
          </a:prstGeom>
        </p:spPr>
      </p:pic>
      <p:sp>
        <p:nvSpPr>
          <p:cNvPr id="33" name="Picture Placeholder 1">
            <a:extLst>
              <a:ext uri="{FF2B5EF4-FFF2-40B4-BE49-F238E27FC236}">
                <a16:creationId xmlns:a16="http://schemas.microsoft.com/office/drawing/2014/main" id="{DC7ED535-9B24-2444-9E27-765F743C79F0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768875" y="1609209"/>
            <a:ext cx="1618488" cy="1618488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5" name="Text Field 1">
            <a:extLst>
              <a:ext uri="{FF2B5EF4-FFF2-40B4-BE49-F238E27FC236}">
                <a16:creationId xmlns:a16="http://schemas.microsoft.com/office/drawing/2014/main" id="{C023883C-5CAF-9849-B009-1426F358536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635245" y="1609209"/>
            <a:ext cx="3203704" cy="187324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35" name="Picture Placeholder 2">
            <a:extLst>
              <a:ext uri="{FF2B5EF4-FFF2-40B4-BE49-F238E27FC236}">
                <a16:creationId xmlns:a16="http://schemas.microsoft.com/office/drawing/2014/main" id="{422BC426-FCDB-1347-93C5-E0102AEBC39C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6350303" y="1609209"/>
            <a:ext cx="1618488" cy="1618488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31" name="Text Field 2">
            <a:extLst>
              <a:ext uri="{FF2B5EF4-FFF2-40B4-BE49-F238E27FC236}">
                <a16:creationId xmlns:a16="http://schemas.microsoft.com/office/drawing/2014/main" id="{0EDDA99D-1B70-A347-9716-4968C6A671A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224823" y="1609209"/>
            <a:ext cx="3203704" cy="187324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34" name="Picture Placeholder 3">
            <a:extLst>
              <a:ext uri="{FF2B5EF4-FFF2-40B4-BE49-F238E27FC236}">
                <a16:creationId xmlns:a16="http://schemas.microsoft.com/office/drawing/2014/main" id="{B5E51CE6-D9C1-DD40-936F-2F700452F826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768875" y="4240646"/>
            <a:ext cx="1618488" cy="1618488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9" name="Text Field 3">
            <a:extLst>
              <a:ext uri="{FF2B5EF4-FFF2-40B4-BE49-F238E27FC236}">
                <a16:creationId xmlns:a16="http://schemas.microsoft.com/office/drawing/2014/main" id="{031D2CD6-C0D8-8147-83B7-2E2A8E87228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635245" y="4240646"/>
            <a:ext cx="3203704" cy="187324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36" name="Picture Placeholder 4">
            <a:extLst>
              <a:ext uri="{FF2B5EF4-FFF2-40B4-BE49-F238E27FC236}">
                <a16:creationId xmlns:a16="http://schemas.microsoft.com/office/drawing/2014/main" id="{E401E47D-2565-384E-8A5E-2C02D2EAAAAB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350303" y="4240646"/>
            <a:ext cx="1618488" cy="1618488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32" name="Text Field 4">
            <a:extLst>
              <a:ext uri="{FF2B5EF4-FFF2-40B4-BE49-F238E27FC236}">
                <a16:creationId xmlns:a16="http://schemas.microsoft.com/office/drawing/2014/main" id="{41923FF5-9A13-1F4B-89D9-62FE2B43835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224823" y="4240646"/>
            <a:ext cx="3203704" cy="187324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3EED3DC-3691-46BD-9B48-E2C270C741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8BE0263-5FD6-4DE6-B9D0-79EF81804AF3}"/>
              </a:ext>
            </a:extLst>
          </p:cNvPr>
          <p:cNvSpPr>
            <a:spLocks noGrp="1"/>
          </p:cNvSpPr>
          <p:nvPr>
            <p:ph type="dt" sz="half" idx="27"/>
          </p:nvPr>
        </p:nvSpPr>
        <p:spPr/>
        <p:txBody>
          <a:bodyPr/>
          <a:lstStyle/>
          <a:p>
            <a:r>
              <a:rPr lang="en-US"/>
              <a:t>[Date]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C6C050F-728D-4BEF-B207-F42452F3527D}"/>
              </a:ext>
            </a:extLst>
          </p:cNvPr>
          <p:cNvSpPr>
            <a:spLocks noGrp="1"/>
          </p:cNvSpPr>
          <p:nvPr>
            <p:ph type="ftr" sz="quarter" idx="28"/>
          </p:nvPr>
        </p:nvSpPr>
        <p:spPr/>
        <p:txBody>
          <a:bodyPr/>
          <a:lstStyle/>
          <a:p>
            <a:r>
              <a:rPr lang="en-US"/>
              <a:t>Copyright © 2021, Oracle and/or its affiliates  |  Confidential: Internal/Restricted/Highly Restricted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446726-6BED-4C16-B2F2-97FDB0765DB8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fld id="{345D60D9-5372-5F40-9443-0F9AE5BDC3C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13270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- Title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loud">
            <a:extLst>
              <a:ext uri="{FF2B5EF4-FFF2-40B4-BE49-F238E27FC236}">
                <a16:creationId xmlns:a16="http://schemas.microsoft.com/office/drawing/2014/main" id="{14698CB0-77BC-6148-8112-EFC83C0F58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05731" y="269359"/>
            <a:ext cx="5080369" cy="1559442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7A30E9B-4EB7-4882-9E42-67210E9CC0B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71525" y="1600200"/>
            <a:ext cx="10677525" cy="4507992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35CB6F3B-CCE4-4193-8EAA-C4A6D27C7D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131DBF8-F618-4198-88BA-FD1569B2979A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[Date]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58AA26E-E9A4-4CE1-9157-28062D2322E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Copyright © 2021, Oracle and/or its affiliates  |  Confidential: Internal/Restricted/Highly Restricted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B3DA01-00EF-4B14-8325-24C1135260F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45D60D9-5372-5F40-9443-0F9AE5BDC3C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75670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- Title Quad Infographic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loud">
            <a:extLst>
              <a:ext uri="{FF2B5EF4-FFF2-40B4-BE49-F238E27FC236}">
                <a16:creationId xmlns:a16="http://schemas.microsoft.com/office/drawing/2014/main" id="{307F0167-116B-4B46-AC07-0CF33541BD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05731" y="269359"/>
            <a:ext cx="5080369" cy="1559441"/>
          </a:xfrm>
          <a:prstGeom prst="rect">
            <a:avLst/>
          </a:prstGeom>
        </p:spPr>
      </p:pic>
      <p:sp>
        <p:nvSpPr>
          <p:cNvPr id="33" name="Picture Placeholder 1">
            <a:extLst>
              <a:ext uri="{FF2B5EF4-FFF2-40B4-BE49-F238E27FC236}">
                <a16:creationId xmlns:a16="http://schemas.microsoft.com/office/drawing/2014/main" id="{DC7ED535-9B24-2444-9E27-765F743C79F0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768875" y="1609209"/>
            <a:ext cx="1618488" cy="1618488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5" name="Text Field 1">
            <a:extLst>
              <a:ext uri="{FF2B5EF4-FFF2-40B4-BE49-F238E27FC236}">
                <a16:creationId xmlns:a16="http://schemas.microsoft.com/office/drawing/2014/main" id="{C023883C-5CAF-9849-B009-1426F358536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635245" y="1609209"/>
            <a:ext cx="3203704" cy="187324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35" name="Picture Placeholder 2">
            <a:extLst>
              <a:ext uri="{FF2B5EF4-FFF2-40B4-BE49-F238E27FC236}">
                <a16:creationId xmlns:a16="http://schemas.microsoft.com/office/drawing/2014/main" id="{422BC426-FCDB-1347-93C5-E0102AEBC39C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6350303" y="1609209"/>
            <a:ext cx="1618488" cy="1618488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31" name="Text Field 2">
            <a:extLst>
              <a:ext uri="{FF2B5EF4-FFF2-40B4-BE49-F238E27FC236}">
                <a16:creationId xmlns:a16="http://schemas.microsoft.com/office/drawing/2014/main" id="{0EDDA99D-1B70-A347-9716-4968C6A671A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224823" y="1609209"/>
            <a:ext cx="3203704" cy="187324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34" name="Picture Placeholder 3">
            <a:extLst>
              <a:ext uri="{FF2B5EF4-FFF2-40B4-BE49-F238E27FC236}">
                <a16:creationId xmlns:a16="http://schemas.microsoft.com/office/drawing/2014/main" id="{B5E51CE6-D9C1-DD40-936F-2F700452F826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768875" y="4240646"/>
            <a:ext cx="1618488" cy="1618488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9" name="Text Field 3">
            <a:extLst>
              <a:ext uri="{FF2B5EF4-FFF2-40B4-BE49-F238E27FC236}">
                <a16:creationId xmlns:a16="http://schemas.microsoft.com/office/drawing/2014/main" id="{031D2CD6-C0D8-8147-83B7-2E2A8E87228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635245" y="4240646"/>
            <a:ext cx="3203704" cy="187324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36" name="Picture Placeholder 4">
            <a:extLst>
              <a:ext uri="{FF2B5EF4-FFF2-40B4-BE49-F238E27FC236}">
                <a16:creationId xmlns:a16="http://schemas.microsoft.com/office/drawing/2014/main" id="{E401E47D-2565-384E-8A5E-2C02D2EAAAAB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350303" y="4240646"/>
            <a:ext cx="1618488" cy="1618488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32" name="Text Field 4">
            <a:extLst>
              <a:ext uri="{FF2B5EF4-FFF2-40B4-BE49-F238E27FC236}">
                <a16:creationId xmlns:a16="http://schemas.microsoft.com/office/drawing/2014/main" id="{41923FF5-9A13-1F4B-89D9-62FE2B43835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224823" y="4240646"/>
            <a:ext cx="3203704" cy="187324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83207C4-681D-4388-B80E-EE2FA349AF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C3EB1D7-DB39-4B87-83A2-C41A68F7435E}"/>
              </a:ext>
            </a:extLst>
          </p:cNvPr>
          <p:cNvSpPr>
            <a:spLocks noGrp="1"/>
          </p:cNvSpPr>
          <p:nvPr>
            <p:ph type="dt" sz="half" idx="27"/>
          </p:nvPr>
        </p:nvSpPr>
        <p:spPr/>
        <p:txBody>
          <a:bodyPr/>
          <a:lstStyle/>
          <a:p>
            <a:r>
              <a:rPr lang="en-US"/>
              <a:t>[Date]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BD1DB1E-E699-4B1A-BFD3-5F9D0BCDB864}"/>
              </a:ext>
            </a:extLst>
          </p:cNvPr>
          <p:cNvSpPr>
            <a:spLocks noGrp="1"/>
          </p:cNvSpPr>
          <p:nvPr>
            <p:ph type="ftr" sz="quarter" idx="28"/>
          </p:nvPr>
        </p:nvSpPr>
        <p:spPr/>
        <p:txBody>
          <a:bodyPr/>
          <a:lstStyle/>
          <a:p>
            <a:r>
              <a:rPr lang="en-US"/>
              <a:t>Copyright © 2021, Oracle and/or its affiliates  |  Confidential: Internal/Restricted/Highly Restricted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F2DF93-F6AF-4392-A308-BFC8349686D0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fld id="{345D60D9-5372-5F40-9443-0F9AE5BDC3C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48032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- Numbered Out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Cloud">
            <a:extLst>
              <a:ext uri="{FF2B5EF4-FFF2-40B4-BE49-F238E27FC236}">
                <a16:creationId xmlns:a16="http://schemas.microsoft.com/office/drawing/2014/main" id="{3CFD71AD-DED9-6542-9425-0CD364D045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52282" y="4403039"/>
            <a:ext cx="6133750" cy="1695012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ACCDE9-9415-4B6A-88C5-02BDAA76AAC8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762000" y="1609724"/>
            <a:ext cx="10687050" cy="4505325"/>
          </a:xfrm>
          <a:noFill/>
        </p:spPr>
        <p:txBody>
          <a:bodyPr vert="horz" lIns="0" tIns="0" rIns="0" bIns="0" rtlCol="0">
            <a:noAutofit/>
          </a:bodyPr>
          <a:lstStyle>
            <a:lvl1pPr marL="365125" indent="-365125">
              <a:buClr>
                <a:schemeClr val="accent5"/>
              </a:buClr>
              <a:buFont typeface="+mj-lt"/>
              <a:buAutoNum type="arabicPeriod"/>
              <a:defRPr lang="en-US" dirty="0"/>
            </a:lvl1pPr>
            <a:lvl2pPr marL="548640">
              <a:defRPr lang="en-US" dirty="0"/>
            </a:lvl2pPr>
            <a:lvl3pPr marL="731520">
              <a:defRPr lang="en-US" dirty="0"/>
            </a:lvl3pPr>
            <a:lvl4pPr marL="914400">
              <a:defRPr lang="en-US" dirty="0"/>
            </a:lvl4pPr>
            <a:lvl5pPr marL="1097280">
              <a:defRPr lang="en-US" dirty="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9C807732-3520-4DBF-9B75-86BA2E562D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BF46362-5F33-4F04-9B32-535D333E29C7}"/>
              </a:ext>
            </a:extLst>
          </p:cNvPr>
          <p:cNvSpPr>
            <a:spLocks noGrp="1"/>
          </p:cNvSpPr>
          <p:nvPr>
            <p:ph type="dt" sz="half" idx="45"/>
          </p:nvPr>
        </p:nvSpPr>
        <p:spPr/>
        <p:txBody>
          <a:bodyPr/>
          <a:lstStyle/>
          <a:p>
            <a:r>
              <a:rPr lang="en-US"/>
              <a:t>[Date]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561260-593D-4AD6-A0E4-834F8BAAC63D}"/>
              </a:ext>
            </a:extLst>
          </p:cNvPr>
          <p:cNvSpPr>
            <a:spLocks noGrp="1"/>
          </p:cNvSpPr>
          <p:nvPr>
            <p:ph type="ftr" sz="quarter" idx="46"/>
          </p:nvPr>
        </p:nvSpPr>
        <p:spPr/>
        <p:txBody>
          <a:bodyPr/>
          <a:lstStyle/>
          <a:p>
            <a:r>
              <a:rPr lang="en-US"/>
              <a:t>Copyright © 2021, Oracle and/or its affiliates  |  Confidential: Internal/Restricted/Highly Restricted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B71F68-88E7-48F0-B084-32D91B0A0BEB}"/>
              </a:ext>
            </a:extLst>
          </p:cNvPr>
          <p:cNvSpPr>
            <a:spLocks noGrp="1"/>
          </p:cNvSpPr>
          <p:nvPr>
            <p:ph type="sldNum" sz="quarter" idx="47"/>
          </p:nvPr>
        </p:nvSpPr>
        <p:spPr/>
        <p:txBody>
          <a:bodyPr/>
          <a:lstStyle/>
          <a:p>
            <a:fld id="{345D60D9-5372-5F40-9443-0F9AE5BDC3C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13724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- Numbered Outlin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loud">
            <a:extLst>
              <a:ext uri="{FF2B5EF4-FFF2-40B4-BE49-F238E27FC236}">
                <a16:creationId xmlns:a16="http://schemas.microsoft.com/office/drawing/2014/main" id="{EFF16796-4E17-4FE8-979C-14D9493536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52283" y="4403039"/>
            <a:ext cx="6133748" cy="1695012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ACCDE9-9415-4B6A-88C5-02BDAA76AAC8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762000" y="1609724"/>
            <a:ext cx="10687050" cy="4505325"/>
          </a:xfrm>
          <a:noFill/>
        </p:spPr>
        <p:txBody>
          <a:bodyPr vert="horz" lIns="0" tIns="0" rIns="0" bIns="0" rtlCol="0">
            <a:noAutofit/>
          </a:bodyPr>
          <a:lstStyle>
            <a:lvl1pPr marL="0" indent="-365760">
              <a:buClr>
                <a:schemeClr val="accent6"/>
              </a:buClr>
              <a:buFont typeface="+mj-lt"/>
              <a:buAutoNum type="arabicPeriod"/>
              <a:defRPr lang="en-US" dirty="0">
                <a:solidFill>
                  <a:schemeClr val="bg1"/>
                </a:solidFill>
              </a:defRPr>
            </a:lvl1pPr>
            <a:lvl2pPr marL="548640">
              <a:defRPr lang="en-US" dirty="0">
                <a:solidFill>
                  <a:schemeClr val="bg1"/>
                </a:solidFill>
              </a:defRPr>
            </a:lvl2pPr>
            <a:lvl3pPr marL="731520">
              <a:defRPr lang="en-US" dirty="0">
                <a:solidFill>
                  <a:schemeClr val="bg1"/>
                </a:solidFill>
              </a:defRPr>
            </a:lvl3pPr>
            <a:lvl4pPr marL="914400">
              <a:defRPr lang="en-US" dirty="0">
                <a:solidFill>
                  <a:schemeClr val="bg1"/>
                </a:solidFill>
              </a:defRPr>
            </a:lvl4pPr>
            <a:lvl5pPr marL="1097280">
              <a:defRPr lang="en-US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9C807732-3520-4DBF-9B75-86BA2E562D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BF46362-5F33-4F04-9B32-535D333E29C7}"/>
              </a:ext>
            </a:extLst>
          </p:cNvPr>
          <p:cNvSpPr>
            <a:spLocks noGrp="1"/>
          </p:cNvSpPr>
          <p:nvPr>
            <p:ph type="dt" sz="half" idx="45"/>
          </p:nvPr>
        </p:nvSpPr>
        <p:spPr/>
        <p:txBody>
          <a:bodyPr/>
          <a:lstStyle/>
          <a:p>
            <a:r>
              <a:rPr lang="en-US"/>
              <a:t>[Date]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561260-593D-4AD6-A0E4-834F8BAAC63D}"/>
              </a:ext>
            </a:extLst>
          </p:cNvPr>
          <p:cNvSpPr>
            <a:spLocks noGrp="1"/>
          </p:cNvSpPr>
          <p:nvPr>
            <p:ph type="ftr" sz="quarter" idx="46"/>
          </p:nvPr>
        </p:nvSpPr>
        <p:spPr/>
        <p:txBody>
          <a:bodyPr/>
          <a:lstStyle/>
          <a:p>
            <a:r>
              <a:rPr lang="en-US"/>
              <a:t>Copyright © 2021, Oracle and/or its affiliates  |  Confidential: Internal/Restricted/Highly Restricted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B71F68-88E7-48F0-B084-32D91B0A0BEB}"/>
              </a:ext>
            </a:extLst>
          </p:cNvPr>
          <p:cNvSpPr>
            <a:spLocks noGrp="1"/>
          </p:cNvSpPr>
          <p:nvPr>
            <p:ph type="sldNum" sz="quarter" idx="47"/>
          </p:nvPr>
        </p:nvSpPr>
        <p:spPr/>
        <p:txBody>
          <a:bodyPr/>
          <a:lstStyle/>
          <a:p>
            <a:fld id="{345D60D9-5372-5F40-9443-0F9AE5BDC3C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41844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- Numbered Outline 2 Colum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Cloud">
            <a:extLst>
              <a:ext uri="{FF2B5EF4-FFF2-40B4-BE49-F238E27FC236}">
                <a16:creationId xmlns:a16="http://schemas.microsoft.com/office/drawing/2014/main" id="{3CFD71AD-DED9-6542-9425-0CD364D045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52282" y="4403039"/>
            <a:ext cx="6133750" cy="1695012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ACCDE9-9415-4B6A-88C5-02BDAA76AAC8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762000" y="1609724"/>
            <a:ext cx="5084064" cy="4505325"/>
          </a:xfrm>
          <a:noFill/>
        </p:spPr>
        <p:txBody>
          <a:bodyPr vert="horz" lIns="0" tIns="0" rIns="0" bIns="0" rtlCol="0">
            <a:noAutofit/>
          </a:bodyPr>
          <a:lstStyle>
            <a:lvl1pPr marL="365125" indent="-365125">
              <a:buClr>
                <a:schemeClr val="accent5"/>
              </a:buClr>
              <a:buFont typeface="+mj-lt"/>
              <a:buAutoNum type="arabicPeriod"/>
              <a:defRPr lang="en-US" dirty="0"/>
            </a:lvl1pPr>
            <a:lvl2pPr marL="548640">
              <a:defRPr lang="en-US" dirty="0"/>
            </a:lvl2pPr>
            <a:lvl3pPr marL="731520">
              <a:defRPr lang="en-US" dirty="0"/>
            </a:lvl3pPr>
            <a:lvl4pPr marL="914400">
              <a:defRPr lang="en-US" dirty="0"/>
            </a:lvl4pPr>
            <a:lvl5pPr marL="1097280">
              <a:defRPr lang="en-US" dirty="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9C807732-3520-4DBF-9B75-86BA2E562D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BF46362-5F33-4F04-9B32-535D333E29C7}"/>
              </a:ext>
            </a:extLst>
          </p:cNvPr>
          <p:cNvSpPr>
            <a:spLocks noGrp="1"/>
          </p:cNvSpPr>
          <p:nvPr>
            <p:ph type="dt" sz="half" idx="45"/>
          </p:nvPr>
        </p:nvSpPr>
        <p:spPr/>
        <p:txBody>
          <a:bodyPr/>
          <a:lstStyle/>
          <a:p>
            <a:r>
              <a:rPr lang="en-US"/>
              <a:t>[Date]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561260-593D-4AD6-A0E4-834F8BAAC63D}"/>
              </a:ext>
            </a:extLst>
          </p:cNvPr>
          <p:cNvSpPr>
            <a:spLocks noGrp="1"/>
          </p:cNvSpPr>
          <p:nvPr>
            <p:ph type="ftr" sz="quarter" idx="46"/>
          </p:nvPr>
        </p:nvSpPr>
        <p:spPr/>
        <p:txBody>
          <a:bodyPr/>
          <a:lstStyle/>
          <a:p>
            <a:r>
              <a:rPr lang="en-US"/>
              <a:t>Copyright © 2021, Oracle and/or its affiliates  |  Confidential: Internal/Restricted/Highly Restricted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B71F68-88E7-48F0-B084-32D91B0A0BEB}"/>
              </a:ext>
            </a:extLst>
          </p:cNvPr>
          <p:cNvSpPr>
            <a:spLocks noGrp="1"/>
          </p:cNvSpPr>
          <p:nvPr>
            <p:ph type="sldNum" sz="quarter" idx="47"/>
          </p:nvPr>
        </p:nvSpPr>
        <p:spPr/>
        <p:txBody>
          <a:bodyPr/>
          <a:lstStyle/>
          <a:p>
            <a:fld id="{345D60D9-5372-5F40-9443-0F9AE5BDC3C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93AB42C3-C7C2-47CD-8E87-C5D5963E7A0E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6364986" y="1609724"/>
            <a:ext cx="5084064" cy="4505325"/>
          </a:xfrm>
          <a:noFill/>
        </p:spPr>
        <p:txBody>
          <a:bodyPr vert="horz" lIns="0" tIns="0" rIns="0" bIns="0" rtlCol="0">
            <a:noAutofit/>
          </a:bodyPr>
          <a:lstStyle>
            <a:lvl1pPr marL="365125" indent="-365125">
              <a:buClr>
                <a:schemeClr val="accent5"/>
              </a:buClr>
              <a:buFont typeface="+mj-lt"/>
              <a:buAutoNum type="arabicPeriod"/>
              <a:defRPr lang="en-US" dirty="0"/>
            </a:lvl1pPr>
            <a:lvl2pPr marL="548640">
              <a:defRPr lang="en-US" dirty="0"/>
            </a:lvl2pPr>
            <a:lvl3pPr marL="731520">
              <a:defRPr lang="en-US" dirty="0"/>
            </a:lvl3pPr>
            <a:lvl4pPr marL="914400">
              <a:defRPr lang="en-US" dirty="0"/>
            </a:lvl4pPr>
            <a:lvl5pPr marL="1097280">
              <a:defRPr lang="en-US" dirty="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20599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- Numbered Outline 2 Colum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loud">
            <a:extLst>
              <a:ext uri="{FF2B5EF4-FFF2-40B4-BE49-F238E27FC236}">
                <a16:creationId xmlns:a16="http://schemas.microsoft.com/office/drawing/2014/main" id="{EFF16796-4E17-4FE8-979C-14D9493536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52283" y="4403039"/>
            <a:ext cx="6133748" cy="1695012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ACCDE9-9415-4B6A-88C5-02BDAA76AAC8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762000" y="1609724"/>
            <a:ext cx="5084064" cy="4505325"/>
          </a:xfrm>
          <a:noFill/>
        </p:spPr>
        <p:txBody>
          <a:bodyPr vert="horz" lIns="0" tIns="0" rIns="0" bIns="0" rtlCol="0">
            <a:noAutofit/>
          </a:bodyPr>
          <a:lstStyle>
            <a:lvl1pPr marL="0" indent="-365760">
              <a:buClr>
                <a:schemeClr val="accent6"/>
              </a:buClr>
              <a:buFont typeface="+mj-lt"/>
              <a:buAutoNum type="arabicPeriod"/>
              <a:defRPr lang="en-US" dirty="0">
                <a:solidFill>
                  <a:schemeClr val="bg1"/>
                </a:solidFill>
              </a:defRPr>
            </a:lvl1pPr>
            <a:lvl2pPr marL="548640">
              <a:defRPr lang="en-US" dirty="0">
                <a:solidFill>
                  <a:schemeClr val="bg1"/>
                </a:solidFill>
              </a:defRPr>
            </a:lvl2pPr>
            <a:lvl3pPr marL="731520">
              <a:defRPr lang="en-US" dirty="0">
                <a:solidFill>
                  <a:schemeClr val="bg1"/>
                </a:solidFill>
              </a:defRPr>
            </a:lvl3pPr>
            <a:lvl4pPr marL="914400">
              <a:defRPr lang="en-US" dirty="0">
                <a:solidFill>
                  <a:schemeClr val="bg1"/>
                </a:solidFill>
              </a:defRPr>
            </a:lvl4pPr>
            <a:lvl5pPr marL="1097280">
              <a:defRPr lang="en-US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9C807732-3520-4DBF-9B75-86BA2E562D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BF46362-5F33-4F04-9B32-535D333E29C7}"/>
              </a:ext>
            </a:extLst>
          </p:cNvPr>
          <p:cNvSpPr>
            <a:spLocks noGrp="1"/>
          </p:cNvSpPr>
          <p:nvPr>
            <p:ph type="dt" sz="half" idx="45"/>
          </p:nvPr>
        </p:nvSpPr>
        <p:spPr/>
        <p:txBody>
          <a:bodyPr/>
          <a:lstStyle/>
          <a:p>
            <a:r>
              <a:rPr lang="en-US"/>
              <a:t>[Date]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561260-593D-4AD6-A0E4-834F8BAAC63D}"/>
              </a:ext>
            </a:extLst>
          </p:cNvPr>
          <p:cNvSpPr>
            <a:spLocks noGrp="1"/>
          </p:cNvSpPr>
          <p:nvPr>
            <p:ph type="ftr" sz="quarter" idx="46"/>
          </p:nvPr>
        </p:nvSpPr>
        <p:spPr/>
        <p:txBody>
          <a:bodyPr/>
          <a:lstStyle/>
          <a:p>
            <a:r>
              <a:rPr lang="en-US"/>
              <a:t>Copyright © 2021, Oracle and/or its affiliates  |  Confidential: Internal/Restricted/Highly Restricted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B71F68-88E7-48F0-B084-32D91B0A0BEB}"/>
              </a:ext>
            </a:extLst>
          </p:cNvPr>
          <p:cNvSpPr>
            <a:spLocks noGrp="1"/>
          </p:cNvSpPr>
          <p:nvPr>
            <p:ph type="sldNum" sz="quarter" idx="47"/>
          </p:nvPr>
        </p:nvSpPr>
        <p:spPr/>
        <p:txBody>
          <a:bodyPr/>
          <a:lstStyle/>
          <a:p>
            <a:fld id="{345D60D9-5372-5F40-9443-0F9AE5BDC3C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65B0AED4-660C-4741-9A22-50FB3CA4ABA7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6366095" y="1609724"/>
            <a:ext cx="5084064" cy="4505325"/>
          </a:xfrm>
          <a:noFill/>
        </p:spPr>
        <p:txBody>
          <a:bodyPr vert="horz" lIns="0" tIns="0" rIns="0" bIns="0" rtlCol="0">
            <a:noAutofit/>
          </a:bodyPr>
          <a:lstStyle>
            <a:lvl1pPr marL="0" indent="-365760">
              <a:buClr>
                <a:schemeClr val="accent6"/>
              </a:buClr>
              <a:buFont typeface="+mj-lt"/>
              <a:buAutoNum type="arabicPeriod"/>
              <a:defRPr lang="en-US" dirty="0">
                <a:solidFill>
                  <a:schemeClr val="bg1"/>
                </a:solidFill>
              </a:defRPr>
            </a:lvl1pPr>
            <a:lvl2pPr marL="548640">
              <a:defRPr lang="en-US" dirty="0">
                <a:solidFill>
                  <a:schemeClr val="bg1"/>
                </a:solidFill>
              </a:defRPr>
            </a:lvl2pPr>
            <a:lvl3pPr marL="731520">
              <a:defRPr lang="en-US" dirty="0">
                <a:solidFill>
                  <a:schemeClr val="bg1"/>
                </a:solidFill>
              </a:defRPr>
            </a:lvl3pPr>
            <a:lvl4pPr marL="914400">
              <a:defRPr lang="en-US" dirty="0">
                <a:solidFill>
                  <a:schemeClr val="bg1"/>
                </a:solidFill>
              </a:defRPr>
            </a:lvl4pPr>
            <a:lvl5pPr marL="1097280">
              <a:defRPr lang="en-US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36630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- Title/Subtitle Quad Infographic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Cloud">
            <a:extLst>
              <a:ext uri="{FF2B5EF4-FFF2-40B4-BE49-F238E27FC236}">
                <a16:creationId xmlns:a16="http://schemas.microsoft.com/office/drawing/2014/main" id="{2836A0A9-B46B-8E44-BD88-E6FFEC5F94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05731" y="269359"/>
            <a:ext cx="5080369" cy="1559442"/>
          </a:xfrm>
          <a:prstGeom prst="rect">
            <a:avLst/>
          </a:prstGeom>
        </p:spPr>
      </p:pic>
      <p:sp>
        <p:nvSpPr>
          <p:cNvPr id="22" name="Subtitle">
            <a:extLst>
              <a:ext uri="{FF2B5EF4-FFF2-40B4-BE49-F238E27FC236}">
                <a16:creationId xmlns:a16="http://schemas.microsoft.com/office/drawing/2014/main" id="{F8627394-C302-DF4A-A2CC-76DC053BE22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66763" y="1014984"/>
            <a:ext cx="10671048" cy="330540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spcAft>
                <a:spcPts val="0"/>
              </a:spcAft>
              <a:buNone/>
              <a:defRPr sz="2000" b="0" i="0">
                <a:latin typeface="Oracle Sans Tab" panose="020B0503020204020204" pitchFamily="34" charset="0"/>
                <a:cs typeface="Oracle Sans Tab" panose="020B050302020402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33" name="Picture Placeholder 1">
            <a:extLst>
              <a:ext uri="{FF2B5EF4-FFF2-40B4-BE49-F238E27FC236}">
                <a16:creationId xmlns:a16="http://schemas.microsoft.com/office/drawing/2014/main" id="{DC7ED535-9B24-2444-9E27-765F743C79F0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766763" y="1609725"/>
            <a:ext cx="1618488" cy="1618488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5" name="Text Field 1">
            <a:extLst>
              <a:ext uri="{FF2B5EF4-FFF2-40B4-BE49-F238E27FC236}">
                <a16:creationId xmlns:a16="http://schemas.microsoft.com/office/drawing/2014/main" id="{C023883C-5CAF-9849-B009-1426F358536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635245" y="1609725"/>
            <a:ext cx="3203704" cy="187324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35" name="Picture Placeholder 2">
            <a:extLst>
              <a:ext uri="{FF2B5EF4-FFF2-40B4-BE49-F238E27FC236}">
                <a16:creationId xmlns:a16="http://schemas.microsoft.com/office/drawing/2014/main" id="{422BC426-FCDB-1347-93C5-E0102AEBC39C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6350303" y="1609725"/>
            <a:ext cx="1618488" cy="1618488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31" name="Text Field 2">
            <a:extLst>
              <a:ext uri="{FF2B5EF4-FFF2-40B4-BE49-F238E27FC236}">
                <a16:creationId xmlns:a16="http://schemas.microsoft.com/office/drawing/2014/main" id="{0EDDA99D-1B70-A347-9716-4968C6A671A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224823" y="1609725"/>
            <a:ext cx="3203704" cy="187324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34" name="Picture Placeholder 3">
            <a:extLst>
              <a:ext uri="{FF2B5EF4-FFF2-40B4-BE49-F238E27FC236}">
                <a16:creationId xmlns:a16="http://schemas.microsoft.com/office/drawing/2014/main" id="{B5E51CE6-D9C1-DD40-936F-2F700452F826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766763" y="4241162"/>
            <a:ext cx="1618488" cy="1618488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9" name="Text Field 3">
            <a:extLst>
              <a:ext uri="{FF2B5EF4-FFF2-40B4-BE49-F238E27FC236}">
                <a16:creationId xmlns:a16="http://schemas.microsoft.com/office/drawing/2014/main" id="{031D2CD6-C0D8-8147-83B7-2E2A8E87228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635245" y="4241162"/>
            <a:ext cx="3203704" cy="187324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36" name="Picture Placeholder 4">
            <a:extLst>
              <a:ext uri="{FF2B5EF4-FFF2-40B4-BE49-F238E27FC236}">
                <a16:creationId xmlns:a16="http://schemas.microsoft.com/office/drawing/2014/main" id="{E401E47D-2565-384E-8A5E-2C02D2EAAAAB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350303" y="4241162"/>
            <a:ext cx="1618488" cy="1618488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32" name="Text Field 4">
            <a:extLst>
              <a:ext uri="{FF2B5EF4-FFF2-40B4-BE49-F238E27FC236}">
                <a16:creationId xmlns:a16="http://schemas.microsoft.com/office/drawing/2014/main" id="{41923FF5-9A13-1F4B-89D9-62FE2B43835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224823" y="4241162"/>
            <a:ext cx="3203704" cy="187324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A56FC21-9E73-4F6F-9512-715B2F6AE7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A4CAAD-4985-4FFF-BE24-1873DC385CA6}"/>
              </a:ext>
            </a:extLst>
          </p:cNvPr>
          <p:cNvSpPr>
            <a:spLocks noGrp="1"/>
          </p:cNvSpPr>
          <p:nvPr>
            <p:ph type="dt" sz="half" idx="28"/>
          </p:nvPr>
        </p:nvSpPr>
        <p:spPr/>
        <p:txBody>
          <a:bodyPr/>
          <a:lstStyle/>
          <a:p>
            <a:r>
              <a:rPr lang="en-US"/>
              <a:t>[Date]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D6AD3B-D115-41B9-A024-91B560E170AD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/>
        <p:txBody>
          <a:bodyPr/>
          <a:lstStyle/>
          <a:p>
            <a:r>
              <a:rPr lang="en-US"/>
              <a:t>Copyright © 2021, Oracle and/or its affiliates  |  Confidential: Internal/Restricted/Highly Restricted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F57306-2538-4D77-8134-400C30C727EE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345D60D9-5372-5F40-9443-0F9AE5BDC3C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4469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- Title/Subtitle Quad Infographic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Cloud">
            <a:extLst>
              <a:ext uri="{FF2B5EF4-FFF2-40B4-BE49-F238E27FC236}">
                <a16:creationId xmlns:a16="http://schemas.microsoft.com/office/drawing/2014/main" id="{A59691D8-12D1-8E4C-8346-D9FD6743C1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05731" y="269359"/>
            <a:ext cx="5080369" cy="1559441"/>
          </a:xfrm>
          <a:prstGeom prst="rect">
            <a:avLst/>
          </a:prstGeom>
        </p:spPr>
      </p:pic>
      <p:sp>
        <p:nvSpPr>
          <p:cNvPr id="22" name="Subtitle">
            <a:extLst>
              <a:ext uri="{FF2B5EF4-FFF2-40B4-BE49-F238E27FC236}">
                <a16:creationId xmlns:a16="http://schemas.microsoft.com/office/drawing/2014/main" id="{F8627394-C302-DF4A-A2CC-76DC053BE22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66763" y="1014984"/>
            <a:ext cx="10671048" cy="330540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spcAft>
                <a:spcPts val="0"/>
              </a:spcAft>
              <a:buNone/>
              <a:defRPr sz="2000" b="0" i="0">
                <a:latin typeface="Oracle Sans Tab" panose="020B0503020204020204" pitchFamily="34" charset="0"/>
                <a:cs typeface="Oracle Sans Tab" panose="020B050302020402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33" name="Picture Placeholder 1">
            <a:extLst>
              <a:ext uri="{FF2B5EF4-FFF2-40B4-BE49-F238E27FC236}">
                <a16:creationId xmlns:a16="http://schemas.microsoft.com/office/drawing/2014/main" id="{DC7ED535-9B24-2444-9E27-765F743C79F0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766763" y="1609725"/>
            <a:ext cx="1618488" cy="1618488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5" name="Text Field 1">
            <a:extLst>
              <a:ext uri="{FF2B5EF4-FFF2-40B4-BE49-F238E27FC236}">
                <a16:creationId xmlns:a16="http://schemas.microsoft.com/office/drawing/2014/main" id="{C023883C-5CAF-9849-B009-1426F358536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635245" y="1609725"/>
            <a:ext cx="3203704" cy="187324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35" name="Picture Placeholder 2">
            <a:extLst>
              <a:ext uri="{FF2B5EF4-FFF2-40B4-BE49-F238E27FC236}">
                <a16:creationId xmlns:a16="http://schemas.microsoft.com/office/drawing/2014/main" id="{422BC426-FCDB-1347-93C5-E0102AEBC39C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6350303" y="1609725"/>
            <a:ext cx="1618488" cy="1618488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31" name="Text Field 2">
            <a:extLst>
              <a:ext uri="{FF2B5EF4-FFF2-40B4-BE49-F238E27FC236}">
                <a16:creationId xmlns:a16="http://schemas.microsoft.com/office/drawing/2014/main" id="{0EDDA99D-1B70-A347-9716-4968C6A671A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224823" y="1609725"/>
            <a:ext cx="3203704" cy="187324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34" name="Picture Placeholder 3">
            <a:extLst>
              <a:ext uri="{FF2B5EF4-FFF2-40B4-BE49-F238E27FC236}">
                <a16:creationId xmlns:a16="http://schemas.microsoft.com/office/drawing/2014/main" id="{B5E51CE6-D9C1-DD40-936F-2F700452F826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766763" y="4241162"/>
            <a:ext cx="1618488" cy="1618488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9" name="Text Field 3">
            <a:extLst>
              <a:ext uri="{FF2B5EF4-FFF2-40B4-BE49-F238E27FC236}">
                <a16:creationId xmlns:a16="http://schemas.microsoft.com/office/drawing/2014/main" id="{031D2CD6-C0D8-8147-83B7-2E2A8E87228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635245" y="4241162"/>
            <a:ext cx="3203704" cy="187324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36" name="Picture Placeholder 4">
            <a:extLst>
              <a:ext uri="{FF2B5EF4-FFF2-40B4-BE49-F238E27FC236}">
                <a16:creationId xmlns:a16="http://schemas.microsoft.com/office/drawing/2014/main" id="{E401E47D-2565-384E-8A5E-2C02D2EAAAAB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350303" y="4241162"/>
            <a:ext cx="1618488" cy="1618488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32" name="Text Field 4">
            <a:extLst>
              <a:ext uri="{FF2B5EF4-FFF2-40B4-BE49-F238E27FC236}">
                <a16:creationId xmlns:a16="http://schemas.microsoft.com/office/drawing/2014/main" id="{41923FF5-9A13-1F4B-89D9-62FE2B43835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224823" y="4241162"/>
            <a:ext cx="3203704" cy="187324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3F5A0DB-77B7-43EC-848A-C3EEA5F4DC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A2928A2-36B1-4B61-82B8-0724A988B968}"/>
              </a:ext>
            </a:extLst>
          </p:cNvPr>
          <p:cNvSpPr>
            <a:spLocks noGrp="1"/>
          </p:cNvSpPr>
          <p:nvPr>
            <p:ph type="dt" sz="half" idx="28"/>
          </p:nvPr>
        </p:nvSpPr>
        <p:spPr/>
        <p:txBody>
          <a:bodyPr/>
          <a:lstStyle/>
          <a:p>
            <a:r>
              <a:rPr lang="en-US"/>
              <a:t>[Date]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8365B2-9A7D-4291-A052-A65B0C767BBE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/>
        <p:txBody>
          <a:bodyPr/>
          <a:lstStyle/>
          <a:p>
            <a:r>
              <a:rPr lang="en-US"/>
              <a:t>Copyright © 2021, Oracle and/or its affiliates  |  Confidential: Internal/Restricted/Highly Restricted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61CBF8-87F2-4E8D-9C05-48F5D29D5D78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345D60D9-5372-5F40-9443-0F9AE5BDC3C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23487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ight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loud">
            <a:extLst>
              <a:ext uri="{FF2B5EF4-FFF2-40B4-BE49-F238E27FC236}">
                <a16:creationId xmlns:a16="http://schemas.microsoft.com/office/drawing/2014/main" id="{8BD8F955-3E3E-4E6E-A650-C4E0C80495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05731" y="269359"/>
            <a:ext cx="5080369" cy="1559442"/>
          </a:xfrm>
          <a:prstGeom prst="rect">
            <a:avLst/>
          </a:prstGeom>
        </p:spPr>
      </p:pic>
      <p:pic>
        <p:nvPicPr>
          <p:cNvPr id="6" name="OTag">
            <a:extLst>
              <a:ext uri="{FF2B5EF4-FFF2-40B4-BE49-F238E27FC236}">
                <a16:creationId xmlns:a16="http://schemas.microsoft.com/office/drawing/2014/main" id="{0F682282-A332-4D5C-89F4-38480EC33F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3112" y="6355080"/>
            <a:ext cx="502920" cy="502920"/>
          </a:xfrm>
          <a:prstGeom prst="rect">
            <a:avLst/>
          </a:prstGeom>
        </p:spPr>
      </p:pic>
      <p:pic>
        <p:nvPicPr>
          <p:cNvPr id="10" name="OTag">
            <a:extLst>
              <a:ext uri="{FF2B5EF4-FFF2-40B4-BE49-F238E27FC236}">
                <a16:creationId xmlns:a16="http://schemas.microsoft.com/office/drawing/2014/main" id="{00F1077A-D301-437A-8CE7-A0EA6CDECB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3112" y="6355080"/>
            <a:ext cx="502920" cy="502920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E29D2F-E9BE-442D-8048-30D82B0FA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[Date]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249E66D-873C-4E3D-B665-952DA3AD6C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2021, Oracle and/or its affiliates  |  Confidential: Internal/Restricted/Highly Restricted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2D4C26-D77F-4F76-BA95-32055FEC61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D60D9-5372-5F40-9443-0F9AE5BDC3C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849185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rk - 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Tag">
            <a:extLst>
              <a:ext uri="{FF2B5EF4-FFF2-40B4-BE49-F238E27FC236}">
                <a16:creationId xmlns:a16="http://schemas.microsoft.com/office/drawing/2014/main" id="{1CFFF60E-C73F-41DD-B4B9-8792F4C0D8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3112" y="6355080"/>
            <a:ext cx="502920" cy="502920"/>
          </a:xfrm>
          <a:prstGeom prst="rect">
            <a:avLst/>
          </a:prstGeom>
        </p:spPr>
      </p:pic>
      <p:pic>
        <p:nvPicPr>
          <p:cNvPr id="11" name="Cloud">
            <a:extLst>
              <a:ext uri="{FF2B5EF4-FFF2-40B4-BE49-F238E27FC236}">
                <a16:creationId xmlns:a16="http://schemas.microsoft.com/office/drawing/2014/main" id="{A2A0E6A0-6580-9B4E-8437-9949DBFBF2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05731" y="269359"/>
            <a:ext cx="5080369" cy="1559441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DEECACB-46C4-4A42-8159-4ABC00F85D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[Date]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AED7B6-E930-4B73-845F-99262175EA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2021, Oracle and/or its affiliates  |  Confidential: Internal/Restricted/Highly Restricted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691DFD-B788-4684-96F9-4DD21020B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D60D9-5372-5F40-9443-0F9AE5BDC3C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97623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-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loud">
            <a:extLst>
              <a:ext uri="{FF2B5EF4-FFF2-40B4-BE49-F238E27FC236}">
                <a16:creationId xmlns:a16="http://schemas.microsoft.com/office/drawing/2014/main" id="{A52109B5-4152-894B-9BF6-17B5458CC9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05731" y="269359"/>
            <a:ext cx="5080369" cy="1559442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F5090641-BB3E-479D-A754-1B2B6F37AE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153D77D-CD9E-445C-8F26-904F65B519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[Date]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DAEFA0-C12C-4365-A532-D29F819542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2021, Oracle and/or its affiliates  |  Confidential: Internal/Restricted/Highly Restricted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038FD-33E0-4C25-AC00-13FEB177A4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D60D9-5372-5F40-9443-0F9AE5BDC3C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5172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- Title 1 Colum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loud">
            <a:extLst>
              <a:ext uri="{FF2B5EF4-FFF2-40B4-BE49-F238E27FC236}">
                <a16:creationId xmlns:a16="http://schemas.microsoft.com/office/drawing/2014/main" id="{6D6FFA39-C5A8-964A-B2FE-D6F8EB7EB9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05731" y="269359"/>
            <a:ext cx="5080369" cy="1559441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DE7315-8D61-4C6A-B9C0-F07567A04CC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71525" y="1600200"/>
            <a:ext cx="10671175" cy="450799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97CAD67-FAD1-46CA-BDA2-0A01416479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13D7001-FB5A-4601-97ED-F7B118AEEF1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[Date]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A8561F1-3666-4956-BFDC-75350F74460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Copyright © 2021, Oracle and/or its affiliates  |  Confidential: Internal/Restricted/Highly Restricted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11022C-732A-4A28-8D73-4FE28C0CA3B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45D60D9-5372-5F40-9443-0F9AE5BDC3C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04221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-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loud">
            <a:extLst>
              <a:ext uri="{FF2B5EF4-FFF2-40B4-BE49-F238E27FC236}">
                <a16:creationId xmlns:a16="http://schemas.microsoft.com/office/drawing/2014/main" id="{05859F96-E4B3-8747-B027-10CA6EDB3E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05731" y="269359"/>
            <a:ext cx="5080369" cy="1559441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F495A570-6FAE-4393-89B0-E6BA7AC6B3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0792EEA-DB03-4E8E-B6AB-1122F317F9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[Date]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BB5D96-D6C9-4E8C-9D41-A28C7CED92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2021, Oracle and/or its affiliates  |  Confidential: Internal/Restricted/Highly Restricted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0D253-6DDA-4486-89F6-5D57328681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D60D9-5372-5F40-9443-0F9AE5BDC3C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76981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- Title/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loud">
            <a:extLst>
              <a:ext uri="{FF2B5EF4-FFF2-40B4-BE49-F238E27FC236}">
                <a16:creationId xmlns:a16="http://schemas.microsoft.com/office/drawing/2014/main" id="{EE127CFA-8D5C-584E-9C61-6685B54799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05731" y="269359"/>
            <a:ext cx="5080369" cy="1559442"/>
          </a:xfrm>
          <a:prstGeom prst="rect">
            <a:avLst/>
          </a:prstGeom>
        </p:spPr>
      </p:pic>
      <p:sp>
        <p:nvSpPr>
          <p:cNvPr id="15" name="Subtitle">
            <a:extLst>
              <a:ext uri="{FF2B5EF4-FFF2-40B4-BE49-F238E27FC236}">
                <a16:creationId xmlns:a16="http://schemas.microsoft.com/office/drawing/2014/main" id="{FC0004EB-159B-A345-859C-0E83416ED93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2000" y="1024235"/>
            <a:ext cx="10671048" cy="330540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spcAft>
                <a:spcPts val="0"/>
              </a:spcAft>
              <a:buNone/>
              <a:defRPr sz="2000" b="0" i="0">
                <a:latin typeface="Oracle Sans Tab" panose="020B0503020204020204" pitchFamily="34" charset="0"/>
                <a:cs typeface="Oracle Sans Tab" panose="020B050302020402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C6A8D35-C90D-428D-8E15-6F958679D9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526A55-50C7-43D1-9A4E-DE6E31578685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/>
              <a:t>[Date]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7ED885-1287-4046-BFFE-E5DEC702C7AE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Copyright © 2021, Oracle and/or its affiliates  |  Confidential: Internal/Restricted/Highly Restricted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9C1380-E61D-4D70-B7A9-EA2CA56D144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45D60D9-5372-5F40-9443-0F9AE5BDC3C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322339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- Title/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loud">
            <a:extLst>
              <a:ext uri="{FF2B5EF4-FFF2-40B4-BE49-F238E27FC236}">
                <a16:creationId xmlns:a16="http://schemas.microsoft.com/office/drawing/2014/main" id="{93BCC98D-F462-9844-9660-2EA01F13EF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05731" y="269359"/>
            <a:ext cx="5080369" cy="1559441"/>
          </a:xfrm>
          <a:prstGeom prst="rect">
            <a:avLst/>
          </a:prstGeom>
        </p:spPr>
      </p:pic>
      <p:sp>
        <p:nvSpPr>
          <p:cNvPr id="15" name="Subtitle">
            <a:extLst>
              <a:ext uri="{FF2B5EF4-FFF2-40B4-BE49-F238E27FC236}">
                <a16:creationId xmlns:a16="http://schemas.microsoft.com/office/drawing/2014/main" id="{FC0004EB-159B-A345-859C-0E83416ED93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2000" y="1014984"/>
            <a:ext cx="10671048" cy="330540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spcAft>
                <a:spcPts val="0"/>
              </a:spcAft>
              <a:buNone/>
              <a:defRPr sz="2000" b="0" i="0">
                <a:latin typeface="Oracle Sans Tab" panose="020B0503020204020204" pitchFamily="34" charset="0"/>
                <a:cs typeface="Oracle Sans Tab" panose="020B050302020402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471FF06-338B-46FE-B4FE-F72B7ABAED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159E3D4-8DE9-4EE7-AF46-396CA0361B33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/>
              <a:t>[Date]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7ABD9F-CF7B-4739-A09B-21C74EE3D7D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Copyright © 2021, Oracle and/or its affiliates  |  Confidential: Internal/Restricted/Highly Restricted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1326A2-CE99-456C-A450-2DC676458CD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45D60D9-5372-5F40-9443-0F9AE5BDC3C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55227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ight - Metr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F90C14E-647D-DE45-A3FE-3E841253B4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97" r="-1"/>
          <a:stretch/>
        </p:blipFill>
        <p:spPr>
          <a:xfrm>
            <a:off x="6095574" y="0"/>
            <a:ext cx="6096425" cy="6858000"/>
          </a:xfrm>
          <a:prstGeom prst="rect">
            <a:avLst/>
          </a:prstGeom>
        </p:spPr>
      </p:pic>
      <p:pic>
        <p:nvPicPr>
          <p:cNvPr id="23" name="OTag">
            <a:extLst>
              <a:ext uri="{FF2B5EF4-FFF2-40B4-BE49-F238E27FC236}">
                <a16:creationId xmlns:a16="http://schemas.microsoft.com/office/drawing/2014/main" id="{000C5F04-372F-427E-81C5-11434B3569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1217" y="6355080"/>
            <a:ext cx="502920" cy="502920"/>
          </a:xfrm>
          <a:prstGeom prst="rect">
            <a:avLst/>
          </a:prstGeom>
        </p:spPr>
      </p:pic>
      <p:sp>
        <p:nvSpPr>
          <p:cNvPr id="4" name="Content">
            <a:extLst>
              <a:ext uri="{FF2B5EF4-FFF2-40B4-BE49-F238E27FC236}">
                <a16:creationId xmlns:a16="http://schemas.microsoft.com/office/drawing/2014/main" id="{6FFB33C6-31EA-4D15-AC3F-377D699FA84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75225" y="4649788"/>
            <a:ext cx="5072063" cy="145732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83AB0E-EC5F-476F-B6A9-E6F9CE84E95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3900" y="1600200"/>
            <a:ext cx="5072063" cy="2415700"/>
          </a:xfrm>
        </p:spPr>
        <p:txBody>
          <a:bodyPr anchor="b" anchorCtr="0"/>
          <a:lstStyle>
            <a:lvl1pPr>
              <a:defRPr sz="8000" b="1">
                <a:solidFill>
                  <a:srgbClr val="AE562C"/>
                </a:solidFill>
              </a:defRPr>
            </a:lvl1pPr>
          </a:lstStyle>
          <a:p>
            <a:pPr lvl="0"/>
            <a:r>
              <a:rPr lang="en-US" dirty="0"/>
              <a:t>00%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4EF74DF-FD68-4CDF-B4CE-342E7A165BCB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en-US"/>
              <a:t>[Date]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89C4B030-1E0B-4CB0-87B4-DF607257368B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Copyright © 2021, Oracle and/or its affiliates  |  Confidential: Internal/Restricted/Highly Restricted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BADD7B5-9676-40DE-A88A-5EC3D33A6577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345D60D9-5372-5F40-9443-0F9AE5BDC3C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439164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rk - Metric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5B54DF6-D8D9-3E4B-A5D4-8DB1B36A21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97"/>
          <a:stretch/>
        </p:blipFill>
        <p:spPr>
          <a:xfrm>
            <a:off x="6096000" y="0"/>
            <a:ext cx="6096348" cy="6858000"/>
          </a:xfrm>
          <a:prstGeom prst="rect">
            <a:avLst/>
          </a:prstGeom>
        </p:spPr>
      </p:pic>
      <p:pic>
        <p:nvPicPr>
          <p:cNvPr id="12" name="OTag">
            <a:extLst>
              <a:ext uri="{FF2B5EF4-FFF2-40B4-BE49-F238E27FC236}">
                <a16:creationId xmlns:a16="http://schemas.microsoft.com/office/drawing/2014/main" id="{E8A7F756-6885-FD4D-8CAC-01911AF996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3112" y="6355080"/>
            <a:ext cx="502920" cy="502920"/>
          </a:xfrm>
          <a:prstGeom prst="rect">
            <a:avLst/>
          </a:prstGeom>
        </p:spPr>
      </p:pic>
      <p:sp>
        <p:nvSpPr>
          <p:cNvPr id="4" name="Content">
            <a:extLst>
              <a:ext uri="{FF2B5EF4-FFF2-40B4-BE49-F238E27FC236}">
                <a16:creationId xmlns:a16="http://schemas.microsoft.com/office/drawing/2014/main" id="{6FFB33C6-31EA-4D15-AC3F-377D699FA84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75225" y="4649788"/>
            <a:ext cx="5072063" cy="145732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52A6D6F1-EBC4-4335-819B-433720EB173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3900" y="1600200"/>
            <a:ext cx="5085287" cy="2415700"/>
          </a:xfrm>
        </p:spPr>
        <p:txBody>
          <a:bodyPr anchor="b" anchorCtr="0"/>
          <a:lstStyle>
            <a:lvl1pPr>
              <a:defRPr sz="8000" b="1">
                <a:solidFill>
                  <a:srgbClr val="759C6C"/>
                </a:solidFill>
              </a:defRPr>
            </a:lvl1pPr>
          </a:lstStyle>
          <a:p>
            <a:pPr lvl="0"/>
            <a:r>
              <a:rPr lang="en-US" dirty="0"/>
              <a:t>00%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58375C-46BC-48EA-9DFC-3DF06967D7C3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en-US"/>
              <a:t>[Date]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B2DF6E-494A-4D98-888D-68B724E489C5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Copyright © 2021, Oracle and/or its affiliates  |  Confidential: Internal/Restricted/Highly Restricted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DC2851-E9BE-4691-AE94-635936A66775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345D60D9-5372-5F40-9443-0F9AE5BDC3C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52404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Light - Data Texture 07 Blan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681203-42C6-B54E-A5F8-FE2DAE3C0E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OTag">
            <a:extLst>
              <a:ext uri="{FF2B5EF4-FFF2-40B4-BE49-F238E27FC236}">
                <a16:creationId xmlns:a16="http://schemas.microsoft.com/office/drawing/2014/main" id="{B620A016-1EBE-426A-BB19-9671229484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3112" y="6355080"/>
            <a:ext cx="502920" cy="50292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ADFA4C3-C577-4944-B23B-0E8CEECA00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[Date]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548FBC-C180-4348-924F-1AD0DE33EC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2021, Oracle and/or its affiliates  |  Confidential: Internal/Restricted/Highly Restricted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993164-8F12-4A57-BCB2-ECAB88B10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D60D9-5372-5F40-9443-0F9AE5BDC3C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99119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ark - Data Texture 07 Blan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38B6F3C-673A-2C4F-BDD8-A174DA9D4B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OTag">
            <a:extLst>
              <a:ext uri="{FF2B5EF4-FFF2-40B4-BE49-F238E27FC236}">
                <a16:creationId xmlns:a16="http://schemas.microsoft.com/office/drawing/2014/main" id="{C6ADE0F8-03AA-E84C-A08A-799EE14D7C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3112" y="6355080"/>
            <a:ext cx="502920" cy="50292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2DF2B49-8199-43EF-9C31-2EE3E2278A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[Date]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90A680-202A-4EB8-8426-F81FE6C12D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2021, Oracle and/or its affiliates  |  Confidential: Internal/Restricted/Highly Restricted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D7B772-BB21-406A-A2FE-5A7147467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D60D9-5372-5F40-9443-0F9AE5BDC3C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6635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Light - Data Texture 16 Blan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C8A9AF7-F5CE-844F-BBE4-0C983CB99B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OTag">
            <a:extLst>
              <a:ext uri="{FF2B5EF4-FFF2-40B4-BE49-F238E27FC236}">
                <a16:creationId xmlns:a16="http://schemas.microsoft.com/office/drawing/2014/main" id="{82323826-2F7C-DC44-94F9-0225962BEA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3112" y="6355080"/>
            <a:ext cx="502920" cy="502920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89127AD-303E-4148-925B-F8D854942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[Date]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77CD67-74FC-43EC-912B-8B74B34E5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2021, Oracle and/or its affiliates  |  Confidential: Internal/Restricted/Highly Restricted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C119101-EC6A-4B95-9940-BAB31432AD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D60D9-5372-5F40-9443-0F9AE5BDC3C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93607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ark - Data Texture 16 Blan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9CF9FCE-AE1C-564C-8F89-B5CD38A47D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OTag">
            <a:extLst>
              <a:ext uri="{FF2B5EF4-FFF2-40B4-BE49-F238E27FC236}">
                <a16:creationId xmlns:a16="http://schemas.microsoft.com/office/drawing/2014/main" id="{82323826-2F7C-DC44-94F9-0225962BEA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3112" y="6355080"/>
            <a:ext cx="502920" cy="502920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AE7266-CBC0-47D9-85A0-91E0110938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[Date]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638588-07BC-4F98-97FA-975AE1443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2021, Oracle and/or its affiliates  |  Confidential: Internal/Restricted/Highly Restricted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48B57A4-1EA3-47FA-AD37-31BB82676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D60D9-5372-5F40-9443-0F9AE5BDC3C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15146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Light - Data Texture 19 Blan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57712D2-1637-4940-A323-42EBA61AD5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OTag">
            <a:extLst>
              <a:ext uri="{FF2B5EF4-FFF2-40B4-BE49-F238E27FC236}">
                <a16:creationId xmlns:a16="http://schemas.microsoft.com/office/drawing/2014/main" id="{F4939B61-9B7E-A240-8CE9-7E014F78E0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3112" y="6355080"/>
            <a:ext cx="502920" cy="502920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4BA956C-AFD4-4D95-9304-BB81E2E12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[Date]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9782E6-C6D7-4588-8CDE-8BB252C535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2021, Oracle and/or its affiliates  |  Confidential: Internal/Restricted/Highly Restricted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AD6286E-40B3-4954-877E-F88E2191B4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D60D9-5372-5F40-9443-0F9AE5BDC3C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188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rk -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loud">
            <a:extLst>
              <a:ext uri="{FF2B5EF4-FFF2-40B4-BE49-F238E27FC236}">
                <a16:creationId xmlns:a16="http://schemas.microsoft.com/office/drawing/2014/main" id="{53E58D20-1E4E-43E2-88A3-52402E9A1B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invGray">
          <a:xfrm>
            <a:off x="7862753" y="25409"/>
            <a:ext cx="4326976" cy="2552429"/>
          </a:xfrm>
          <a:prstGeom prst="rect">
            <a:avLst/>
          </a:prstGeom>
        </p:spPr>
      </p:pic>
      <p:pic>
        <p:nvPicPr>
          <p:cNvPr id="18" name="OTag">
            <a:extLst>
              <a:ext uri="{FF2B5EF4-FFF2-40B4-BE49-F238E27FC236}">
                <a16:creationId xmlns:a16="http://schemas.microsoft.com/office/drawing/2014/main" id="{7BFEFC66-2347-E947-A49E-DD43E74CCC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3112" y="6355080"/>
            <a:ext cx="502920" cy="502920"/>
          </a:xfrm>
          <a:prstGeom prst="rect">
            <a:avLst/>
          </a:prstGeom>
        </p:spPr>
      </p:pic>
      <p:pic>
        <p:nvPicPr>
          <p:cNvPr id="14" name="Oracle Logo" descr="Oracle Logo">
            <a:extLst>
              <a:ext uri="{FF2B5EF4-FFF2-40B4-BE49-F238E27FC236}">
                <a16:creationId xmlns:a16="http://schemas.microsoft.com/office/drawing/2014/main" id="{90869BEA-7CC8-4176-A565-8203484F77D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 bwMode="invGray">
          <a:xfrm>
            <a:off x="944949" y="1132368"/>
            <a:ext cx="1524893" cy="320039"/>
          </a:xfrm>
          <a:prstGeom prst="rect">
            <a:avLst/>
          </a:prstGeom>
        </p:spPr>
      </p:pic>
      <p:sp>
        <p:nvSpPr>
          <p:cNvPr id="24" name="Title">
            <a:extLst>
              <a:ext uri="{FF2B5EF4-FFF2-40B4-BE49-F238E27FC236}">
                <a16:creationId xmlns:a16="http://schemas.microsoft.com/office/drawing/2014/main" id="{461BB5F1-8825-7944-96EB-8445317513F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18030" y="2148840"/>
            <a:ext cx="10158984" cy="1280160"/>
          </a:xfrm>
          <a:noFill/>
        </p:spPr>
        <p:txBody>
          <a:bodyPr vert="horz" wrap="square" lIns="0" tIns="0" rIns="0" bIns="91440" rtlCol="0" anchor="b">
            <a:noAutofit/>
          </a:bodyPr>
          <a:lstStyle>
            <a:lvl1pPr>
              <a:defRPr lang="en-US" sz="4000" b="0" dirty="0">
                <a:latin typeface="+mj-lt"/>
              </a:defRPr>
            </a:lvl1pPr>
          </a:lstStyle>
          <a:p>
            <a:pPr lvl="0">
              <a:lnSpc>
                <a:spcPct val="100000"/>
              </a:lnSpc>
            </a:pPr>
            <a:r>
              <a:rPr lang="en-US" dirty="0"/>
              <a:t>Title goes here (up to two lines) </a:t>
            </a:r>
            <a:br>
              <a:rPr lang="en-US" dirty="0"/>
            </a:br>
            <a:r>
              <a:rPr lang="en-US" dirty="0"/>
              <a:t>Georgia Regular 40pt</a:t>
            </a:r>
          </a:p>
        </p:txBody>
      </p:sp>
      <p:sp>
        <p:nvSpPr>
          <p:cNvPr id="25" name="Subhead">
            <a:extLst>
              <a:ext uri="{FF2B5EF4-FFF2-40B4-BE49-F238E27FC236}">
                <a16:creationId xmlns:a16="http://schemas.microsoft.com/office/drawing/2014/main" id="{DE85AE1C-733D-7244-A6DA-C3ADBC76ED0C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018030" y="3519553"/>
            <a:ext cx="10158984" cy="341247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0">
                <a:solidFill>
                  <a:srgbClr val="759C6C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Subhead goes here on one line</a:t>
            </a:r>
          </a:p>
        </p:txBody>
      </p:sp>
      <p:sp>
        <p:nvSpPr>
          <p:cNvPr id="11" name="Text Field">
            <a:extLst>
              <a:ext uri="{FF2B5EF4-FFF2-40B4-BE49-F238E27FC236}">
                <a16:creationId xmlns:a16="http://schemas.microsoft.com/office/drawing/2014/main" id="{5096A149-B6C9-A04E-A2B0-54CCFAA42526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018030" y="4544568"/>
            <a:ext cx="5077970" cy="266291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>
              <a:defRPr b="1"/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0" name="Text Field 2">
            <a:extLst>
              <a:ext uri="{FF2B5EF4-FFF2-40B4-BE49-F238E27FC236}">
                <a16:creationId xmlns:a16="http://schemas.microsoft.com/office/drawing/2014/main" id="{A57492F9-1AD2-9346-9BB6-C0CF36DEF5ED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018030" y="4882896"/>
            <a:ext cx="5077970" cy="895181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>
              <a:defRPr/>
            </a:lvl1pPr>
          </a:lstStyle>
          <a:p>
            <a:pPr lvl="0"/>
            <a:r>
              <a:rPr lang="en-US" dirty="0"/>
              <a:t>Presenter’s Title</a:t>
            </a:r>
          </a:p>
          <a:p>
            <a:pPr lvl="0"/>
            <a:r>
              <a:rPr lang="en-US" dirty="0"/>
              <a:t>Organization, Division or Business Unit</a:t>
            </a:r>
          </a:p>
          <a:p>
            <a:pPr lvl="0"/>
            <a:r>
              <a:rPr lang="en-US" dirty="0"/>
              <a:t>Month 00, 2019</a:t>
            </a:r>
          </a:p>
        </p:txBody>
      </p:sp>
      <p:sp>
        <p:nvSpPr>
          <p:cNvPr id="9" name="object 9">
            <a:extLst>
              <a:ext uri="{FF2B5EF4-FFF2-40B4-BE49-F238E27FC236}">
                <a16:creationId xmlns:a16="http://schemas.microsoft.com/office/drawing/2014/main" id="{3F245C91-10B8-42A5-9343-B8007DFEA4E7}"/>
              </a:ext>
            </a:extLst>
          </p:cNvPr>
          <p:cNvSpPr/>
          <p:nvPr userDrawn="1"/>
        </p:nvSpPr>
        <p:spPr>
          <a:xfrm>
            <a:off x="0" y="0"/>
            <a:ext cx="190482" cy="6857365"/>
          </a:xfrm>
          <a:prstGeom prst="rect">
            <a:avLst/>
          </a:pr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968"/>
          </a:p>
        </p:txBody>
      </p:sp>
    </p:spTree>
    <p:extLst>
      <p:ext uri="{BB962C8B-B14F-4D97-AF65-F5344CB8AC3E}">
        <p14:creationId xmlns:p14="http://schemas.microsoft.com/office/powerpoint/2010/main" val="10917301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ark - Data Texture 19 Blan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8D5B665-2B39-6645-BF1F-C5F9BD830A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OTag">
            <a:extLst>
              <a:ext uri="{FF2B5EF4-FFF2-40B4-BE49-F238E27FC236}">
                <a16:creationId xmlns:a16="http://schemas.microsoft.com/office/drawing/2014/main" id="{F4939B61-9B7E-A240-8CE9-7E014F78E0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3112" y="6355080"/>
            <a:ext cx="502920" cy="502920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A7CFD62-A920-45CB-9691-083BA56424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[Date]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4B8371-BFE0-4C4C-9EC8-651A597908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2021, Oracle and/or its affiliates  |  Confidential: Internal/Restricted/Highly Restricted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BC47787-CD64-4386-A100-73FB94F88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D60D9-5372-5F40-9443-0F9AE5BDC3C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12027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-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">
            <a:extLst>
              <a:ext uri="{FF2B5EF4-FFF2-40B4-BE49-F238E27FC236}">
                <a16:creationId xmlns:a16="http://schemas.microsoft.com/office/drawing/2014/main" id="{649C3E4A-56A6-4657-815D-5F0928FEF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D60D9-5372-5F40-9443-0F9AE5BDC3C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Footer Placeholder">
            <a:extLst>
              <a:ext uri="{FF2B5EF4-FFF2-40B4-BE49-F238E27FC236}">
                <a16:creationId xmlns:a16="http://schemas.microsoft.com/office/drawing/2014/main" id="{681B7FDB-21AD-43D3-9629-6865ECE7AD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2021, Oracle and/or its affiliates  |  Confidential: Internal/Restricted/Highly Restricted</a:t>
            </a:r>
            <a:endParaRPr lang="en-US" dirty="0"/>
          </a:p>
        </p:txBody>
      </p:sp>
      <p:sp>
        <p:nvSpPr>
          <p:cNvPr id="11" name="Date Placeholder">
            <a:extLst>
              <a:ext uri="{FF2B5EF4-FFF2-40B4-BE49-F238E27FC236}">
                <a16:creationId xmlns:a16="http://schemas.microsoft.com/office/drawing/2014/main" id="{2872A553-B5A6-4603-91A2-FF76401D8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[Date]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F13852C-D243-4D5A-B7E1-09812A4D64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C7F3825-1D38-4C39-8F70-C060E9BEE3D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62000" y="1609725"/>
            <a:ext cx="10687050" cy="450799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7941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480" userDrawn="1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-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">
            <a:extLst>
              <a:ext uri="{FF2B5EF4-FFF2-40B4-BE49-F238E27FC236}">
                <a16:creationId xmlns:a16="http://schemas.microsoft.com/office/drawing/2014/main" id="{649C3E4A-56A6-4657-815D-5F0928FEF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D60D9-5372-5F40-9443-0F9AE5BDC3C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Footer Placeholder">
            <a:extLst>
              <a:ext uri="{FF2B5EF4-FFF2-40B4-BE49-F238E27FC236}">
                <a16:creationId xmlns:a16="http://schemas.microsoft.com/office/drawing/2014/main" id="{681B7FDB-21AD-43D3-9629-6865ECE7AD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2021, Oracle and/or its affiliates  |  Confidential: Internal/Restricted/Highly Restricted</a:t>
            </a:r>
            <a:endParaRPr lang="en-US" dirty="0"/>
          </a:p>
        </p:txBody>
      </p:sp>
      <p:sp>
        <p:nvSpPr>
          <p:cNvPr id="11" name="Date Placeholder">
            <a:extLst>
              <a:ext uri="{FF2B5EF4-FFF2-40B4-BE49-F238E27FC236}">
                <a16:creationId xmlns:a16="http://schemas.microsoft.com/office/drawing/2014/main" id="{2872A553-B5A6-4603-91A2-FF76401D8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[Date]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2612D05-859A-4FDE-924B-FB91696215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37BB3CE-1E42-4557-A754-EAB09439D6F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62000" y="1609725"/>
            <a:ext cx="10677525" cy="450799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27983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- Safe Harb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">
            <a:extLst>
              <a:ext uri="{FF2B5EF4-FFF2-40B4-BE49-F238E27FC236}">
                <a16:creationId xmlns:a16="http://schemas.microsoft.com/office/drawing/2014/main" id="{F7C5FACA-CB69-F341-96EC-260102929140}"/>
              </a:ext>
            </a:extLst>
          </p:cNvPr>
          <p:cNvSpPr txBox="1"/>
          <p:nvPr userDrawn="1"/>
        </p:nvSpPr>
        <p:spPr>
          <a:xfrm>
            <a:off x="766762" y="184150"/>
            <a:ext cx="10671048" cy="82296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lvl="0" indent="0">
              <a:lnSpc>
                <a:spcPct val="95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i="0" baseline="0">
                <a:solidFill>
                  <a:schemeClr val="bg1"/>
                </a:solidFill>
                <a:latin typeface="Oracle Sans" panose="020B0503020204020204" pitchFamily="34" charset="0"/>
                <a:cs typeface="Oracle Sans" panose="020B0503020204020204" pitchFamily="34" charset="0"/>
              </a:defRPr>
            </a:lvl1pPr>
          </a:lstStyle>
          <a:p>
            <a:pPr lvl="0"/>
            <a:r>
              <a:rPr lang="en-US" dirty="0">
                <a:solidFill>
                  <a:schemeClr val="tx1"/>
                </a:solidFill>
                <a:latin typeface="+mn-lt"/>
                <a:cs typeface="Oracle Sans Tab" panose="020B0503020204020204" pitchFamily="34" charset="0"/>
              </a:rPr>
              <a:t>Safe harbor statement</a:t>
            </a:r>
          </a:p>
        </p:txBody>
      </p:sp>
      <p:sp>
        <p:nvSpPr>
          <p:cNvPr id="14" name="Text Field">
            <a:extLst>
              <a:ext uri="{FF2B5EF4-FFF2-40B4-BE49-F238E27FC236}">
                <a16:creationId xmlns:a16="http://schemas.microsoft.com/office/drawing/2014/main" id="{EA78FDD8-084D-2D41-A37D-7DE0C431B1DA}"/>
              </a:ext>
            </a:extLst>
          </p:cNvPr>
          <p:cNvSpPr txBox="1"/>
          <p:nvPr userDrawn="1"/>
        </p:nvSpPr>
        <p:spPr>
          <a:xfrm>
            <a:off x="766762" y="1608421"/>
            <a:ext cx="7987939" cy="249299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 of August 2020, for most presentations, a safe harbor statement is no longer required, and you will not need to use this slide.  </a:t>
            </a:r>
            <a:br>
              <a:rPr lang="en-US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sz="18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forward looking statement safe harbor slide is required ONLY for external presentations that pertain to: product launches, executive presentations and keynotes at major events, and any event attended by financial analysts.</a:t>
            </a:r>
          </a:p>
          <a:p>
            <a:endParaRPr lang="en-US" sz="18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dirty="0"/>
              <a:t>The notice is available at the </a:t>
            </a:r>
            <a:r>
              <a:rPr lang="en-US" u="sng" dirty="0">
                <a:solidFill>
                  <a:srgbClr val="00688C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Safe Harbor Confluence Page</a:t>
            </a:r>
            <a:endParaRPr lang="en-US" dirty="0">
              <a:solidFill>
                <a:srgbClr val="00688C"/>
              </a:solidFill>
            </a:endParaRPr>
          </a:p>
          <a:p>
            <a:r>
              <a:rPr lang="en-US" dirty="0"/>
              <a:t>Contact for Forward Looking Statement: </a:t>
            </a:r>
            <a:r>
              <a:rPr lang="en-US" u="sng" dirty="0">
                <a:solidFill>
                  <a:srgbClr val="00688C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quietperiod_ww_grp@oracle.com</a:t>
            </a:r>
            <a:endParaRPr lang="en-US" dirty="0">
              <a:solidFill>
                <a:srgbClr val="00688C"/>
              </a:solidFill>
            </a:endParaRPr>
          </a:p>
        </p:txBody>
      </p:sp>
      <p:pic>
        <p:nvPicPr>
          <p:cNvPr id="10" name="Cloud">
            <a:extLst>
              <a:ext uri="{FF2B5EF4-FFF2-40B4-BE49-F238E27FC236}">
                <a16:creationId xmlns:a16="http://schemas.microsoft.com/office/drawing/2014/main" id="{2FCEE6FC-E7A1-9745-9FBA-161384F6B8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invGray">
          <a:xfrm>
            <a:off x="6204017" y="3432466"/>
            <a:ext cx="5987981" cy="2780569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D96628B-0EF0-416B-9E8E-3931DFCB91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[Date]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2B72738-3834-418C-9636-B18B1A1825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2021, Oracle and/or its affiliates  |  Confidential: Internal/Restricted/Highly Restricted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C840CC-B289-4EEE-9D6C-A6440E686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D60D9-5372-5F40-9443-0F9AE5BDC3C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716119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- Safe Harb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loud">
            <a:extLst>
              <a:ext uri="{FF2B5EF4-FFF2-40B4-BE49-F238E27FC236}">
                <a16:creationId xmlns:a16="http://schemas.microsoft.com/office/drawing/2014/main" id="{3BD55515-3A50-4D53-9758-E4F305E6BE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invGray">
          <a:xfrm>
            <a:off x="6204017" y="3432466"/>
            <a:ext cx="5987981" cy="2780570"/>
          </a:xfrm>
          <a:prstGeom prst="rect">
            <a:avLst/>
          </a:prstGeom>
        </p:spPr>
      </p:pic>
      <p:sp>
        <p:nvSpPr>
          <p:cNvPr id="9" name="Title">
            <a:extLst>
              <a:ext uri="{FF2B5EF4-FFF2-40B4-BE49-F238E27FC236}">
                <a16:creationId xmlns:a16="http://schemas.microsoft.com/office/drawing/2014/main" id="{6F52D25E-1040-40B8-8DE7-5AFF601E5501}"/>
              </a:ext>
            </a:extLst>
          </p:cNvPr>
          <p:cNvSpPr txBox="1"/>
          <p:nvPr userDrawn="1"/>
        </p:nvSpPr>
        <p:spPr>
          <a:xfrm>
            <a:off x="766762" y="184150"/>
            <a:ext cx="10671048" cy="82296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lvl="0" indent="0">
              <a:lnSpc>
                <a:spcPct val="95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i="0" baseline="0">
                <a:solidFill>
                  <a:schemeClr val="bg1"/>
                </a:solidFill>
                <a:latin typeface="Oracle Sans" panose="020B0503020204020204" pitchFamily="34" charset="0"/>
                <a:cs typeface="Oracle Sans" panose="020B0503020204020204" pitchFamily="34" charset="0"/>
              </a:defRPr>
            </a:lvl1pPr>
          </a:lstStyle>
          <a:p>
            <a:pPr lvl="0"/>
            <a:r>
              <a:rPr lang="en-US" dirty="0">
                <a:solidFill>
                  <a:schemeClr val="tx1"/>
                </a:solidFill>
                <a:latin typeface="+mn-lt"/>
                <a:cs typeface="Oracle Sans Tab" panose="020B0503020204020204" pitchFamily="34" charset="0"/>
              </a:rPr>
              <a:t>Safe harbor statement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4E5158B-9671-4B44-944A-98679C6CF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[Date]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E87A33-7FAE-4B90-BB38-5DBBD051B0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2021, Oracle and/or its affiliates  |  Confidential: Internal/Restricted/Highly Restricted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441799-4659-4B49-A776-C19D91554F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D60D9-5372-5F40-9443-0F9AE5BDC3C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Field">
            <a:extLst>
              <a:ext uri="{FF2B5EF4-FFF2-40B4-BE49-F238E27FC236}">
                <a16:creationId xmlns:a16="http://schemas.microsoft.com/office/drawing/2014/main" id="{CD41643C-378D-6F4E-A789-77549A3D0468}"/>
              </a:ext>
            </a:extLst>
          </p:cNvPr>
          <p:cNvSpPr txBox="1"/>
          <p:nvPr userDrawn="1"/>
        </p:nvSpPr>
        <p:spPr>
          <a:xfrm>
            <a:off x="766762" y="1608421"/>
            <a:ext cx="7987939" cy="249299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 of August 2020, for most presentations, a safe harbor statement is no longer required, and you will not need to use this slide.  </a:t>
            </a:r>
            <a:br>
              <a:rPr lang="en-US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sz="18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forward looking statement safe harbor slide is required ONLY for external presentations that pertain to: product launches, executive presentations and keynotes at major events, and any event attended by financial analysts.</a:t>
            </a:r>
          </a:p>
          <a:p>
            <a:endParaRPr lang="en-US" sz="18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dirty="0"/>
              <a:t>The notice is available at the </a:t>
            </a:r>
            <a:r>
              <a:rPr lang="en-US" u="sng" dirty="0">
                <a:solidFill>
                  <a:srgbClr val="F0CC7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Safe Harbor Confluence Page</a:t>
            </a:r>
            <a:endParaRPr lang="en-US" dirty="0">
              <a:solidFill>
                <a:srgbClr val="F0CC71"/>
              </a:solidFill>
            </a:endParaRPr>
          </a:p>
          <a:p>
            <a:r>
              <a:rPr lang="en-US" dirty="0"/>
              <a:t>Contact for Forward Looking Statement: </a:t>
            </a:r>
            <a:r>
              <a:rPr lang="en-US" u="sng" dirty="0">
                <a:solidFill>
                  <a:srgbClr val="F0CC7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quietperiod_ww_grp@oracle.com</a:t>
            </a:r>
            <a:endParaRPr lang="en-US" dirty="0">
              <a:solidFill>
                <a:srgbClr val="F0CC7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30823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ight - Remote Spea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EE69D29-7337-6248-888D-2A03308526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00"/>
          <a:stretch/>
        </p:blipFill>
        <p:spPr>
          <a:xfrm>
            <a:off x="4876800" y="0"/>
            <a:ext cx="7315199" cy="6858000"/>
          </a:xfrm>
          <a:prstGeom prst="rect">
            <a:avLst/>
          </a:prstGeom>
        </p:spPr>
      </p:pic>
      <p:sp>
        <p:nvSpPr>
          <p:cNvPr id="20" name="Title">
            <a:extLst>
              <a:ext uri="{FF2B5EF4-FFF2-40B4-BE49-F238E27FC236}">
                <a16:creationId xmlns:a16="http://schemas.microsoft.com/office/drawing/2014/main" id="{D94542D5-A1D6-E542-963D-B72B60EDE0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85816" y="2351724"/>
            <a:ext cx="6297167" cy="822960"/>
          </a:xfrm>
        </p:spPr>
        <p:txBody>
          <a:bodyPr vert="horz" lIns="0" tIns="0" rIns="0" bIns="0" rtlCol="0" anchor="b">
            <a:noAutofit/>
          </a:bodyPr>
          <a:lstStyle>
            <a:lvl1pPr>
              <a:defRPr lang="en-US" sz="2400" b="1" i="0" baseline="0">
                <a:latin typeface="Oracle Sans Tab" panose="020B0503020204020204" pitchFamily="34" charset="0"/>
                <a:ea typeface="+mn-ea"/>
                <a:cs typeface="Oracle Sans Tab" panose="020B0503020204020204" pitchFamily="34" charset="0"/>
              </a:defRPr>
            </a:lvl1pPr>
          </a:lstStyle>
          <a:p>
            <a:pPr marL="0" lvl="0" indent="0">
              <a:spcBef>
                <a:spcPts val="1000"/>
              </a:spcBef>
              <a:buFont typeface="Arial" panose="020B0604020202020204" pitchFamily="34" charset="0"/>
            </a:pPr>
            <a:r>
              <a:rPr lang="en-US" dirty="0"/>
              <a:t>Add title here. Also remove/replace placeholder image as needed.</a:t>
            </a:r>
          </a:p>
        </p:txBody>
      </p:sp>
      <p:sp>
        <p:nvSpPr>
          <p:cNvPr id="21" name="Text Field">
            <a:extLst>
              <a:ext uri="{FF2B5EF4-FFF2-40B4-BE49-F238E27FC236}">
                <a16:creationId xmlns:a16="http://schemas.microsoft.com/office/drawing/2014/main" id="{517ED098-6976-5549-9CFB-EE89734AF8D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385816" y="3662156"/>
            <a:ext cx="6297168" cy="113248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2000"/>
            </a:lvl1pPr>
          </a:lstStyle>
          <a:p>
            <a:pPr lvl="0"/>
            <a:r>
              <a:rPr lang="en-US" dirty="0"/>
              <a:t>Title</a:t>
            </a:r>
          </a:p>
          <a:p>
            <a:pPr lvl="0"/>
            <a:r>
              <a:rPr lang="en-US" dirty="0"/>
              <a:t>Company</a:t>
            </a:r>
          </a:p>
          <a:p>
            <a:pPr lvl="0"/>
            <a:r>
              <a:rPr lang="en-US" dirty="0"/>
              <a:t>Date</a:t>
            </a:r>
          </a:p>
        </p:txBody>
      </p:sp>
      <p:pic>
        <p:nvPicPr>
          <p:cNvPr id="10" name="OTag">
            <a:extLst>
              <a:ext uri="{FF2B5EF4-FFF2-40B4-BE49-F238E27FC236}">
                <a16:creationId xmlns:a16="http://schemas.microsoft.com/office/drawing/2014/main" id="{3CE1CF95-2ED4-4044-A052-7E6E1867A5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3112" y="6355080"/>
            <a:ext cx="502920" cy="502920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2F5E131-FF87-4B2F-9DB6-B4DB095B758D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0" y="0"/>
            <a:ext cx="4876800" cy="6858000"/>
          </a:xfrm>
        </p:spPr>
        <p:txBody>
          <a:bodyPr anchor="ctr" anchorCtr="1"/>
          <a:lstStyle>
            <a:lvl1pPr>
              <a:defRPr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C86FB79-6AF9-4538-98F2-33825A26DECE}"/>
              </a:ext>
            </a:extLst>
          </p:cNvPr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r>
              <a:rPr lang="en-US"/>
              <a:t>[Date]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4D6A4509-AC78-4360-9126-01A3BC6609AC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en-US"/>
              <a:t>Copyright © 2021, Oracle and/or its affiliates  |  Confidential: Internal/Restricted/Highly Restricted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C2FCDC2-FBB6-46F4-9BD5-AE85C1DC3F2C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345D60D9-5372-5F40-9443-0F9AE5BDC3C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010709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rk - Remote Spea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CB9AC92-58C2-B14E-81EA-F40548FD48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00"/>
          <a:stretch/>
        </p:blipFill>
        <p:spPr>
          <a:xfrm>
            <a:off x="4876798" y="0"/>
            <a:ext cx="7315201" cy="6858000"/>
          </a:xfrm>
          <a:prstGeom prst="rect">
            <a:avLst/>
          </a:prstGeom>
        </p:spPr>
      </p:pic>
      <p:sp>
        <p:nvSpPr>
          <p:cNvPr id="20" name="Title">
            <a:extLst>
              <a:ext uri="{FF2B5EF4-FFF2-40B4-BE49-F238E27FC236}">
                <a16:creationId xmlns:a16="http://schemas.microsoft.com/office/drawing/2014/main" id="{D94542D5-A1D6-E542-963D-B72B60EDE0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85816" y="2351724"/>
            <a:ext cx="6297167" cy="822960"/>
          </a:xfrm>
        </p:spPr>
        <p:txBody>
          <a:bodyPr vert="horz" lIns="0" tIns="0" rIns="0" bIns="0" rtlCol="0" anchor="b">
            <a:noAutofit/>
          </a:bodyPr>
          <a:lstStyle>
            <a:lvl1pPr>
              <a:defRPr lang="en-US" sz="2400" b="1" i="0" baseline="0">
                <a:latin typeface="Oracle Sans Tab" panose="020B0503020204020204" pitchFamily="34" charset="0"/>
                <a:ea typeface="+mn-ea"/>
                <a:cs typeface="Oracle Sans Tab" panose="020B0503020204020204" pitchFamily="34" charset="0"/>
              </a:defRPr>
            </a:lvl1pPr>
          </a:lstStyle>
          <a:p>
            <a:pPr marL="0" lvl="0" indent="0">
              <a:spcBef>
                <a:spcPts val="1000"/>
              </a:spcBef>
              <a:buFont typeface="Arial" panose="020B0604020202020204" pitchFamily="34" charset="0"/>
            </a:pPr>
            <a:r>
              <a:rPr lang="en-US" dirty="0"/>
              <a:t>Add title here. Also remove/replace placeholder image as needed.</a:t>
            </a:r>
          </a:p>
        </p:txBody>
      </p:sp>
      <p:sp>
        <p:nvSpPr>
          <p:cNvPr id="21" name="Text Field">
            <a:extLst>
              <a:ext uri="{FF2B5EF4-FFF2-40B4-BE49-F238E27FC236}">
                <a16:creationId xmlns:a16="http://schemas.microsoft.com/office/drawing/2014/main" id="{517ED098-6976-5549-9CFB-EE89734AF8D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385816" y="3662156"/>
            <a:ext cx="6297168" cy="113248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2000"/>
            </a:lvl1pPr>
          </a:lstStyle>
          <a:p>
            <a:pPr lvl="0"/>
            <a:r>
              <a:rPr lang="en-US" dirty="0"/>
              <a:t>Title</a:t>
            </a:r>
          </a:p>
          <a:p>
            <a:pPr lvl="0"/>
            <a:r>
              <a:rPr lang="en-US" dirty="0"/>
              <a:t>Company</a:t>
            </a:r>
          </a:p>
          <a:p>
            <a:pPr lvl="0"/>
            <a:r>
              <a:rPr lang="en-US" dirty="0"/>
              <a:t>Date</a:t>
            </a:r>
          </a:p>
        </p:txBody>
      </p:sp>
      <p:pic>
        <p:nvPicPr>
          <p:cNvPr id="10" name="OTag">
            <a:extLst>
              <a:ext uri="{FF2B5EF4-FFF2-40B4-BE49-F238E27FC236}">
                <a16:creationId xmlns:a16="http://schemas.microsoft.com/office/drawing/2014/main" id="{3AA2A5D2-AD0A-4DBD-927A-96DC377BC4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3112" y="6355080"/>
            <a:ext cx="502920" cy="502920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FEB6C0-1F5B-4135-8E18-A04A68550D75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0" y="0"/>
            <a:ext cx="4876800" cy="6858000"/>
          </a:xfrm>
        </p:spPr>
        <p:txBody>
          <a:bodyPr anchor="ctr" anchorCtr="1">
            <a:normAutofit/>
          </a:bodyPr>
          <a:lstStyle>
            <a:lvl1pPr>
              <a:defRPr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522B3ED-CF2C-4067-92C1-D268C952FB0E}"/>
              </a:ext>
            </a:extLst>
          </p:cNvPr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r>
              <a:rPr lang="en-US"/>
              <a:t>[Date]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CE0BF7F-49D0-4680-97A6-57F3353BC736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en-US"/>
              <a:t>Copyright © 2021, Oracle and/or its affiliates  |  Confidential: Internal/Restricted/Highly Restricted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FD3ACE9-71BB-462A-B503-22DE7B536BD1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345D60D9-5372-5F40-9443-0F9AE5BDC3C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88545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ight - Quote with Data Textur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Data Texture Image">
            <a:extLst>
              <a:ext uri="{FF2B5EF4-FFF2-40B4-BE49-F238E27FC236}">
                <a16:creationId xmlns:a16="http://schemas.microsoft.com/office/drawing/2014/main" id="{B04AAB1E-3886-45C0-9EE7-ABD1360D0F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8" cy="6857998"/>
          </a:xfrm>
          <a:prstGeom prst="rect">
            <a:avLst/>
          </a:prstGeom>
          <a:ln>
            <a:noFill/>
          </a:ln>
        </p:spPr>
      </p:pic>
      <p:pic>
        <p:nvPicPr>
          <p:cNvPr id="30" name="OTag">
            <a:extLst>
              <a:ext uri="{FF2B5EF4-FFF2-40B4-BE49-F238E27FC236}">
                <a16:creationId xmlns:a16="http://schemas.microsoft.com/office/drawing/2014/main" id="{7DC71B8D-1AA8-1D49-9770-9D8CD0F61F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3112" y="6355080"/>
            <a:ext cx="502920" cy="502920"/>
          </a:xfrm>
          <a:prstGeom prst="rect">
            <a:avLst/>
          </a:prstGeom>
        </p:spPr>
      </p:pic>
      <p:sp>
        <p:nvSpPr>
          <p:cNvPr id="2" name="Title">
            <a:extLst>
              <a:ext uri="{FF2B5EF4-FFF2-40B4-BE49-F238E27FC236}">
                <a16:creationId xmlns:a16="http://schemas.microsoft.com/office/drawing/2014/main" id="{BA19B719-F896-40D2-A59B-8E51E7D4BB6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8875" y="1828800"/>
            <a:ext cx="8049200" cy="2026447"/>
          </a:xfrm>
          <a:noFill/>
        </p:spPr>
        <p:txBody>
          <a:bodyPr vert="horz" wrap="square" lIns="0" tIns="0" rIns="0" bIns="0" rtlCol="0" anchor="b" anchorCtr="0">
            <a:noAutofit/>
          </a:bodyPr>
          <a:lstStyle>
            <a:lvl1pPr>
              <a:lnSpc>
                <a:spcPct val="100000"/>
              </a:lnSpc>
              <a:defRPr lang="en-US" sz="3200" b="0">
                <a:latin typeface="+mj-lt"/>
                <a:cs typeface="Oracle Sans Tab" panose="020B0503020204020204" pitchFamily="34" charset="0"/>
              </a:defRPr>
            </a:lvl1pPr>
          </a:lstStyle>
          <a:p>
            <a:pPr lvl="0"/>
            <a:r>
              <a:rPr lang="en-US" dirty="0"/>
              <a:t>“Click to type customer or partner quote surrounded by quotation marks.” Remove/replace placeholder logo as needed.</a:t>
            </a:r>
          </a:p>
        </p:txBody>
      </p:sp>
      <p:sp>
        <p:nvSpPr>
          <p:cNvPr id="13" name="Text Field">
            <a:extLst>
              <a:ext uri="{FF2B5EF4-FFF2-40B4-BE49-F238E27FC236}">
                <a16:creationId xmlns:a16="http://schemas.microsoft.com/office/drawing/2014/main" id="{B09058E5-A74E-C340-89D0-4D15C2F3B8D0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61999" y="4540249"/>
            <a:ext cx="5333999" cy="26629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b="1"/>
            </a:lvl1pPr>
          </a:lstStyle>
          <a:p>
            <a:pPr lvl="0"/>
            <a:r>
              <a:rPr lang="en-US" dirty="0"/>
              <a:t>Name of person quoted</a:t>
            </a:r>
          </a:p>
        </p:txBody>
      </p:sp>
      <p:sp>
        <p:nvSpPr>
          <p:cNvPr id="12" name="Text Field 2">
            <a:extLst>
              <a:ext uri="{FF2B5EF4-FFF2-40B4-BE49-F238E27FC236}">
                <a16:creationId xmlns:a16="http://schemas.microsoft.com/office/drawing/2014/main" id="{36C31D35-A48A-6B46-A3DB-FDB99CCA72F4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61999" y="4877842"/>
            <a:ext cx="5333999" cy="89518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/>
            </a:lvl1pPr>
          </a:lstStyle>
          <a:p>
            <a:pPr lvl="0"/>
            <a:r>
              <a:rPr lang="en-US" dirty="0"/>
              <a:t>Additional information if needed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414A2E81-7AA0-4954-BF7E-C076C41AF7C6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771067" y="1013988"/>
            <a:ext cx="2944208" cy="814812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add logo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F17ECA2C-4CF8-48ED-893A-2958F9909B90}"/>
              </a:ext>
            </a:extLst>
          </p:cNvPr>
          <p:cNvSpPr>
            <a:spLocks noGrp="1"/>
          </p:cNvSpPr>
          <p:nvPr>
            <p:ph type="dt" sz="half" idx="42"/>
          </p:nvPr>
        </p:nvSpPr>
        <p:spPr/>
        <p:txBody>
          <a:bodyPr/>
          <a:lstStyle/>
          <a:p>
            <a:r>
              <a:rPr lang="en-US"/>
              <a:t>[Date]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44FDBCE-E35C-4859-AD9D-93665BD69FD5}"/>
              </a:ext>
            </a:extLst>
          </p:cNvPr>
          <p:cNvSpPr>
            <a:spLocks noGrp="1"/>
          </p:cNvSpPr>
          <p:nvPr>
            <p:ph type="ftr" sz="quarter" idx="43"/>
          </p:nvPr>
        </p:nvSpPr>
        <p:spPr/>
        <p:txBody>
          <a:bodyPr/>
          <a:lstStyle/>
          <a:p>
            <a:r>
              <a:rPr lang="en-US"/>
              <a:t>Copyright © 2021, Oracle and/or its affiliates  |  Confidential: Internal/Restricted/Highly Restricted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5130C2-E640-4887-BCA9-090F40084C88}"/>
              </a:ext>
            </a:extLst>
          </p:cNvPr>
          <p:cNvSpPr>
            <a:spLocks noGrp="1"/>
          </p:cNvSpPr>
          <p:nvPr>
            <p:ph type="sldNum" sz="quarter" idx="44"/>
          </p:nvPr>
        </p:nvSpPr>
        <p:spPr/>
        <p:txBody>
          <a:bodyPr/>
          <a:lstStyle/>
          <a:p>
            <a:fld id="{345D60D9-5372-5F40-9443-0F9AE5BDC3C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568965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rk - Quote with Data Texture Backgro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Data Texture Image">
            <a:extLst>
              <a:ext uri="{FF2B5EF4-FFF2-40B4-BE49-F238E27FC236}">
                <a16:creationId xmlns:a16="http://schemas.microsoft.com/office/drawing/2014/main" id="{8A6273FB-BF91-403E-A6FD-7515A6D8BF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invGray"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0" name="OTag">
            <a:extLst>
              <a:ext uri="{FF2B5EF4-FFF2-40B4-BE49-F238E27FC236}">
                <a16:creationId xmlns:a16="http://schemas.microsoft.com/office/drawing/2014/main" id="{7DC71B8D-1AA8-1D49-9770-9D8CD0F61F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3112" y="6355080"/>
            <a:ext cx="502920" cy="502920"/>
          </a:xfrm>
          <a:prstGeom prst="rect">
            <a:avLst/>
          </a:prstGeom>
        </p:spPr>
      </p:pic>
      <p:sp>
        <p:nvSpPr>
          <p:cNvPr id="2" name="Quote">
            <a:extLst>
              <a:ext uri="{FF2B5EF4-FFF2-40B4-BE49-F238E27FC236}">
                <a16:creationId xmlns:a16="http://schemas.microsoft.com/office/drawing/2014/main" id="{70860AE5-51F4-4600-B7C5-0FFE1F5EE8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8875" y="1828800"/>
            <a:ext cx="8022040" cy="1963350"/>
          </a:xfrm>
          <a:noFill/>
        </p:spPr>
        <p:txBody>
          <a:bodyPr vert="horz" wrap="square" lIns="0" tIns="0" rIns="0" bIns="0" rtlCol="0" anchor="b" anchorCtr="0">
            <a:noAutofit/>
          </a:bodyPr>
          <a:lstStyle>
            <a:lvl1pPr>
              <a:defRPr lang="en-US" sz="3200" b="0">
                <a:latin typeface="+mj-lt"/>
                <a:cs typeface="Oracle Sans Tab" panose="020B0503020204020204" pitchFamily="34" charset="0"/>
              </a:defRPr>
            </a:lvl1pPr>
          </a:lstStyle>
          <a:p>
            <a:pPr lvl="0"/>
            <a:r>
              <a:rPr lang="en-US" dirty="0"/>
              <a:t>“Click to type customer or partner quote surrounded by quotation marks.” Remove/replace placeholder logo as needed.</a:t>
            </a:r>
          </a:p>
        </p:txBody>
      </p:sp>
      <p:sp>
        <p:nvSpPr>
          <p:cNvPr id="13" name="Text Field">
            <a:extLst>
              <a:ext uri="{FF2B5EF4-FFF2-40B4-BE49-F238E27FC236}">
                <a16:creationId xmlns:a16="http://schemas.microsoft.com/office/drawing/2014/main" id="{B09058E5-A74E-C340-89D0-4D15C2F3B8D0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61999" y="4540249"/>
            <a:ext cx="5333999" cy="26629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b="1"/>
            </a:lvl1pPr>
          </a:lstStyle>
          <a:p>
            <a:pPr lvl="0"/>
            <a:r>
              <a:rPr lang="en-US" dirty="0"/>
              <a:t>Name of person quoted</a:t>
            </a:r>
          </a:p>
        </p:txBody>
      </p:sp>
      <p:sp>
        <p:nvSpPr>
          <p:cNvPr id="12" name="Text Field 2">
            <a:extLst>
              <a:ext uri="{FF2B5EF4-FFF2-40B4-BE49-F238E27FC236}">
                <a16:creationId xmlns:a16="http://schemas.microsoft.com/office/drawing/2014/main" id="{36C31D35-A48A-6B46-A3DB-FDB99CCA72F4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61999" y="4877842"/>
            <a:ext cx="5333999" cy="89518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/>
            </a:lvl1pPr>
          </a:lstStyle>
          <a:p>
            <a:pPr lvl="0"/>
            <a:r>
              <a:rPr lang="en-US" dirty="0"/>
              <a:t>Additional information if needed</a:t>
            </a:r>
          </a:p>
        </p:txBody>
      </p:sp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CF70D2C9-2534-48AA-9A8A-D82D5A31B2F9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771067" y="1013988"/>
            <a:ext cx="2944208" cy="814812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add logo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4626C9C3-D9C8-4222-B161-D7AF97BC1F41}"/>
              </a:ext>
            </a:extLst>
          </p:cNvPr>
          <p:cNvSpPr>
            <a:spLocks noGrp="1"/>
          </p:cNvSpPr>
          <p:nvPr>
            <p:ph type="dt" sz="half" idx="42"/>
          </p:nvPr>
        </p:nvSpPr>
        <p:spPr/>
        <p:txBody>
          <a:bodyPr/>
          <a:lstStyle/>
          <a:p>
            <a:r>
              <a:rPr lang="en-US"/>
              <a:t>[Date]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64C126A-0D05-424A-A6C2-80119CEAE618}"/>
              </a:ext>
            </a:extLst>
          </p:cNvPr>
          <p:cNvSpPr>
            <a:spLocks noGrp="1"/>
          </p:cNvSpPr>
          <p:nvPr>
            <p:ph type="ftr" sz="quarter" idx="43"/>
          </p:nvPr>
        </p:nvSpPr>
        <p:spPr/>
        <p:txBody>
          <a:bodyPr/>
          <a:lstStyle/>
          <a:p>
            <a:r>
              <a:rPr lang="en-US"/>
              <a:t>Copyright © 2021, Oracle and/or its affiliates  |  Confidential: Internal/Restricted/Highly Restricted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6D685BD-0D80-40FF-88C3-58BBDF890F03}"/>
              </a:ext>
            </a:extLst>
          </p:cNvPr>
          <p:cNvSpPr>
            <a:spLocks noGrp="1"/>
          </p:cNvSpPr>
          <p:nvPr>
            <p:ph type="sldNum" sz="quarter" idx="44"/>
          </p:nvPr>
        </p:nvSpPr>
        <p:spPr/>
        <p:txBody>
          <a:bodyPr/>
          <a:lstStyle/>
          <a:p>
            <a:fld id="{345D60D9-5372-5F40-9443-0F9AE5BDC3C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53001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ight - Quot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Quote">
            <a:extLst>
              <a:ext uri="{FF2B5EF4-FFF2-40B4-BE49-F238E27FC236}">
                <a16:creationId xmlns:a16="http://schemas.microsoft.com/office/drawing/2014/main" id="{A13E52A3-3B72-407D-BD94-ADB27B9FCE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72844" y="2434528"/>
            <a:ext cx="6067096" cy="1846659"/>
          </a:xfrm>
          <a:noFill/>
        </p:spPr>
        <p:txBody>
          <a:bodyPr vert="horz" wrap="square" lIns="0" tIns="0" rIns="0" bIns="0" rtlCol="0" anchor="b" anchorCtr="0">
            <a:spAutoFit/>
          </a:bodyPr>
          <a:lstStyle>
            <a:lvl1pPr>
              <a:lnSpc>
                <a:spcPct val="100000"/>
              </a:lnSpc>
              <a:defRPr lang="en-US" sz="3000" b="0" dirty="0">
                <a:latin typeface="+mj-lt"/>
                <a:cs typeface="Oracle Sans Tab" panose="020B0503020204020204" pitchFamily="34" charset="0"/>
              </a:defRPr>
            </a:lvl1pPr>
          </a:lstStyle>
          <a:p>
            <a:pPr lvl="0"/>
            <a:r>
              <a:rPr lang="en-US" dirty="0"/>
              <a:t>“Click to type customer or partner quote surrounded by quotation marks.” Remove/replace placeholder image as needed.</a:t>
            </a:r>
          </a:p>
        </p:txBody>
      </p:sp>
      <p:sp>
        <p:nvSpPr>
          <p:cNvPr id="13" name="Text Field">
            <a:extLst>
              <a:ext uri="{FF2B5EF4-FFF2-40B4-BE49-F238E27FC236}">
                <a16:creationId xmlns:a16="http://schemas.microsoft.com/office/drawing/2014/main" id="{04A571F4-71E4-264A-BBD5-0475995E681B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372844" y="4983135"/>
            <a:ext cx="6054629" cy="26629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b="1"/>
            </a:lvl1pPr>
          </a:lstStyle>
          <a:p>
            <a:pPr lvl="0"/>
            <a:r>
              <a:rPr lang="en-US" dirty="0"/>
              <a:t>Name of person quoted</a:t>
            </a:r>
          </a:p>
        </p:txBody>
      </p:sp>
      <p:sp>
        <p:nvSpPr>
          <p:cNvPr id="11" name="Text Field 2">
            <a:extLst>
              <a:ext uri="{FF2B5EF4-FFF2-40B4-BE49-F238E27FC236}">
                <a16:creationId xmlns:a16="http://schemas.microsoft.com/office/drawing/2014/main" id="{CBFB97F9-F988-C34C-8B6D-BB4A4D881736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372844" y="5320728"/>
            <a:ext cx="6054629" cy="78638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/>
            </a:lvl1pPr>
          </a:lstStyle>
          <a:p>
            <a:pPr lvl="0"/>
            <a:r>
              <a:rPr lang="en-US" dirty="0"/>
              <a:t>Additional information if needed</a:t>
            </a:r>
          </a:p>
        </p:txBody>
      </p:sp>
      <p:pic>
        <p:nvPicPr>
          <p:cNvPr id="15" name="OTag">
            <a:extLst>
              <a:ext uri="{FF2B5EF4-FFF2-40B4-BE49-F238E27FC236}">
                <a16:creationId xmlns:a16="http://schemas.microsoft.com/office/drawing/2014/main" id="{D79573CA-7EF3-46CE-91D4-01D1A2F17B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3112" y="6355080"/>
            <a:ext cx="502920" cy="50292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8F9EF32-2876-8841-ADB8-707F8BDB8530}"/>
              </a:ext>
            </a:extLst>
          </p:cNvPr>
          <p:cNvSpPr txBox="1"/>
          <p:nvPr userDrawn="1"/>
        </p:nvSpPr>
        <p:spPr>
          <a:xfrm>
            <a:off x="1295730" y="3244334"/>
            <a:ext cx="2285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Click to add image</a:t>
            </a:r>
          </a:p>
        </p:txBody>
      </p:sp>
      <p:sp>
        <p:nvSpPr>
          <p:cNvPr id="12" name="Picture Placeholder 6">
            <a:extLst>
              <a:ext uri="{FF2B5EF4-FFF2-40B4-BE49-F238E27FC236}">
                <a16:creationId xmlns:a16="http://schemas.microsoft.com/office/drawing/2014/main" id="{48F56FAF-A389-4DEC-BCB5-7C2BCDEBE166}"/>
              </a:ext>
            </a:extLst>
          </p:cNvPr>
          <p:cNvSpPr>
            <a:spLocks noGrp="1" noChangeAspect="1"/>
          </p:cNvSpPr>
          <p:nvPr>
            <p:ph type="pic" sz="quarter" idx="41" hasCustomPrompt="1"/>
          </p:nvPr>
        </p:nvSpPr>
        <p:spPr>
          <a:xfrm>
            <a:off x="5434085" y="1206535"/>
            <a:ext cx="2944208" cy="841248"/>
          </a:xfrm>
        </p:spPr>
        <p:txBody>
          <a:bodyPr anchor="ctr" anchorCtr="1"/>
          <a:lstStyle>
            <a:lvl1pPr>
              <a:defRPr/>
            </a:lvl1pPr>
          </a:lstStyle>
          <a:p>
            <a:r>
              <a:rPr lang="en-US" dirty="0"/>
              <a:t>Click to add logo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145069B-D056-45AF-BC91-ABDBFD0C3D17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0" y="0"/>
            <a:ext cx="4876800" cy="6858000"/>
          </a:xfrm>
        </p:spPr>
        <p:txBody>
          <a:bodyPr anchor="ctr" anchorCtr="1"/>
          <a:lstStyle>
            <a:lvl1pPr>
              <a:defRPr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C7CAF2-5875-4790-8762-15A8CDD16E08}"/>
              </a:ext>
            </a:extLst>
          </p:cNvPr>
          <p:cNvSpPr>
            <a:spLocks noGrp="1"/>
          </p:cNvSpPr>
          <p:nvPr>
            <p:ph type="dt" sz="half" idx="43"/>
          </p:nvPr>
        </p:nvSpPr>
        <p:spPr/>
        <p:txBody>
          <a:bodyPr/>
          <a:lstStyle/>
          <a:p>
            <a:r>
              <a:rPr lang="en-US"/>
              <a:t>[Date]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175504-AA80-48D0-ABE0-C3B4B0480FBA}"/>
              </a:ext>
            </a:extLst>
          </p:cNvPr>
          <p:cNvSpPr>
            <a:spLocks noGrp="1"/>
          </p:cNvSpPr>
          <p:nvPr>
            <p:ph type="ftr" sz="quarter" idx="44"/>
          </p:nvPr>
        </p:nvSpPr>
        <p:spPr/>
        <p:txBody>
          <a:bodyPr/>
          <a:lstStyle/>
          <a:p>
            <a:r>
              <a:rPr lang="en-US"/>
              <a:t>Copyright © 2021, Oracle and/or its affiliates  |  Confidential: Internal/Restricted/Highly Restricted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A2E22D8-777D-4A4E-8190-9C7E9654A636}"/>
              </a:ext>
            </a:extLst>
          </p:cNvPr>
          <p:cNvSpPr>
            <a:spLocks noGrp="1"/>
          </p:cNvSpPr>
          <p:nvPr>
            <p:ph type="sldNum" sz="quarter" idx="45"/>
          </p:nvPr>
        </p:nvSpPr>
        <p:spPr/>
        <p:txBody>
          <a:bodyPr/>
          <a:lstStyle/>
          <a:p>
            <a:fld id="{345D60D9-5372-5F40-9443-0F9AE5BDC3C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73485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- Title/Subtitle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loud">
            <a:extLst>
              <a:ext uri="{FF2B5EF4-FFF2-40B4-BE49-F238E27FC236}">
                <a16:creationId xmlns:a16="http://schemas.microsoft.com/office/drawing/2014/main" id="{C4B9D6C0-2524-2D47-8A0E-258A2FB7DE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05731" y="269359"/>
            <a:ext cx="5080369" cy="1559442"/>
          </a:xfrm>
          <a:prstGeom prst="rect">
            <a:avLst/>
          </a:prstGeom>
        </p:spPr>
      </p:pic>
      <p:sp>
        <p:nvSpPr>
          <p:cNvPr id="3" name="Subtitle">
            <a:extLst>
              <a:ext uri="{FF2B5EF4-FFF2-40B4-BE49-F238E27FC236}">
                <a16:creationId xmlns:a16="http://schemas.microsoft.com/office/drawing/2014/main" id="{46A3BF75-E03A-3149-A8B6-C22593F32B6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6763" y="1014709"/>
            <a:ext cx="10671048" cy="330540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spcAft>
                <a:spcPts val="0"/>
              </a:spcAft>
              <a:buNone/>
              <a:defRPr sz="2000" b="0" i="0">
                <a:latin typeface="Oracle Sans Tab" panose="020B0503020204020204" pitchFamily="34" charset="0"/>
                <a:cs typeface="Oracle Sans Tab" panose="020B050302020402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6" name="Content">
            <a:extLst>
              <a:ext uri="{FF2B5EF4-FFF2-40B4-BE49-F238E27FC236}">
                <a16:creationId xmlns:a16="http://schemas.microsoft.com/office/drawing/2014/main" id="{238CEDEE-F37B-4496-9270-0479A31C976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66763" y="1600201"/>
            <a:ext cx="10671175" cy="450691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E4D9CD-CDC4-4642-8CDA-7351404FC2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C5C278-52DE-4C8A-933B-1109B3282E51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/>
              <a:t>[Date]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2CE12F3-375D-4B05-A71D-DA14DF8ADB8E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Copyright © 2021, Oracle and/or its affiliates  |  Confidential: Internal/Restricted/Highly Restricted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A59FA82-C146-45DF-AE7B-4B5698706BE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345D60D9-5372-5F40-9443-0F9AE5BDC3C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994827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rk - Quote with Pictur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Quote">
            <a:extLst>
              <a:ext uri="{FF2B5EF4-FFF2-40B4-BE49-F238E27FC236}">
                <a16:creationId xmlns:a16="http://schemas.microsoft.com/office/drawing/2014/main" id="{E7972264-22BA-4EDF-A0AC-13C683A7DA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78728" y="2435027"/>
            <a:ext cx="6051272" cy="1846659"/>
          </a:xfrm>
          <a:noFill/>
        </p:spPr>
        <p:txBody>
          <a:bodyPr vert="horz" wrap="square" lIns="0" tIns="0" rIns="0" bIns="0" rtlCol="0" anchor="b" anchorCtr="0">
            <a:spAutoFit/>
          </a:bodyPr>
          <a:lstStyle>
            <a:lvl1pPr>
              <a:lnSpc>
                <a:spcPct val="100000"/>
              </a:lnSpc>
              <a:defRPr lang="en-US" sz="3000" b="0">
                <a:latin typeface="+mj-lt"/>
                <a:cs typeface="Oracle Sans Tab" panose="020B0503020204020204" pitchFamily="34" charset="0"/>
              </a:defRPr>
            </a:lvl1pPr>
          </a:lstStyle>
          <a:p>
            <a:pPr lvl="0"/>
            <a:r>
              <a:rPr lang="en-US" dirty="0"/>
              <a:t>“Click to type customer or partner quote surrounded by quotation marks.” Remove/replace placeholder image as needed.</a:t>
            </a:r>
          </a:p>
        </p:txBody>
      </p:sp>
      <p:sp>
        <p:nvSpPr>
          <p:cNvPr id="13" name="Text Field">
            <a:extLst>
              <a:ext uri="{FF2B5EF4-FFF2-40B4-BE49-F238E27FC236}">
                <a16:creationId xmlns:a16="http://schemas.microsoft.com/office/drawing/2014/main" id="{04A571F4-71E4-264A-BBD5-0475995E681B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385816" y="4983135"/>
            <a:ext cx="6051272" cy="26629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b="1"/>
            </a:lvl1pPr>
          </a:lstStyle>
          <a:p>
            <a:pPr lvl="0"/>
            <a:r>
              <a:rPr lang="en-US" dirty="0"/>
              <a:t>Name of person quoted</a:t>
            </a:r>
          </a:p>
        </p:txBody>
      </p:sp>
      <p:sp>
        <p:nvSpPr>
          <p:cNvPr id="11" name="Text Field 2">
            <a:extLst>
              <a:ext uri="{FF2B5EF4-FFF2-40B4-BE49-F238E27FC236}">
                <a16:creationId xmlns:a16="http://schemas.microsoft.com/office/drawing/2014/main" id="{CBFB97F9-F988-C34C-8B6D-BB4A4D881736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385816" y="5320728"/>
            <a:ext cx="6051272" cy="78638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/>
            </a:lvl1pPr>
          </a:lstStyle>
          <a:p>
            <a:pPr lvl="0"/>
            <a:r>
              <a:rPr lang="en-US" dirty="0"/>
              <a:t>Additional information if needed</a:t>
            </a:r>
          </a:p>
        </p:txBody>
      </p:sp>
      <p:pic>
        <p:nvPicPr>
          <p:cNvPr id="15" name="OTag">
            <a:extLst>
              <a:ext uri="{FF2B5EF4-FFF2-40B4-BE49-F238E27FC236}">
                <a16:creationId xmlns:a16="http://schemas.microsoft.com/office/drawing/2014/main" id="{0D7B12AA-E756-4885-BD64-8DBE9AAC5A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3112" y="6355080"/>
            <a:ext cx="502920" cy="502920"/>
          </a:xfrm>
          <a:prstGeom prst="rect">
            <a:avLst/>
          </a:prstGeom>
        </p:spPr>
      </p:pic>
      <p:sp>
        <p:nvSpPr>
          <p:cNvPr id="12" name="Picture Placeholder 6">
            <a:extLst>
              <a:ext uri="{FF2B5EF4-FFF2-40B4-BE49-F238E27FC236}">
                <a16:creationId xmlns:a16="http://schemas.microsoft.com/office/drawing/2014/main" id="{B09CBC8C-115F-4556-A4E2-129D0E230A87}"/>
              </a:ext>
            </a:extLst>
          </p:cNvPr>
          <p:cNvSpPr>
            <a:spLocks noGrp="1" noChangeAspect="1"/>
          </p:cNvSpPr>
          <p:nvPr>
            <p:ph type="pic" sz="quarter" idx="41" hasCustomPrompt="1"/>
          </p:nvPr>
        </p:nvSpPr>
        <p:spPr>
          <a:xfrm>
            <a:off x="5434085" y="1206535"/>
            <a:ext cx="2944208" cy="841248"/>
          </a:xfrm>
        </p:spPr>
        <p:txBody>
          <a:bodyPr anchor="ctr" anchorCtr="1"/>
          <a:lstStyle>
            <a:lvl1pPr>
              <a:defRPr/>
            </a:lvl1pPr>
          </a:lstStyle>
          <a:p>
            <a:r>
              <a:rPr lang="en-US" dirty="0"/>
              <a:t>Click to add logo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F3D1FF3-649D-46E2-9FDF-D1A77643F22A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0" y="0"/>
            <a:ext cx="4876800" cy="6858000"/>
          </a:xfrm>
        </p:spPr>
        <p:txBody>
          <a:bodyPr anchor="ctr" anchorCtr="1"/>
          <a:lstStyle>
            <a:lvl1pPr marL="0" marR="0" indent="0" algn="l" defTabSz="914400" rtl="0" eaLnBrk="1" fontAlgn="auto" latinLnBrk="0" hangingPunct="1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/>
            </a:pPr>
            <a:r>
              <a:rPr lang="en-US" dirty="0"/>
              <a:t>Click to add image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06CAD6-29C8-4422-A48D-D8830936B44F}"/>
              </a:ext>
            </a:extLst>
          </p:cNvPr>
          <p:cNvSpPr>
            <a:spLocks noGrp="1"/>
          </p:cNvSpPr>
          <p:nvPr>
            <p:ph type="dt" sz="half" idx="43"/>
          </p:nvPr>
        </p:nvSpPr>
        <p:spPr/>
        <p:txBody>
          <a:bodyPr/>
          <a:lstStyle/>
          <a:p>
            <a:r>
              <a:rPr lang="en-US"/>
              <a:t>[Date]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B2E353-DA56-4DDC-BA6A-8DBF5B35499D}"/>
              </a:ext>
            </a:extLst>
          </p:cNvPr>
          <p:cNvSpPr>
            <a:spLocks noGrp="1"/>
          </p:cNvSpPr>
          <p:nvPr>
            <p:ph type="ftr" sz="quarter" idx="44"/>
          </p:nvPr>
        </p:nvSpPr>
        <p:spPr/>
        <p:txBody>
          <a:bodyPr/>
          <a:lstStyle/>
          <a:p>
            <a:r>
              <a:rPr lang="en-US"/>
              <a:t>Copyright © 2021, Oracle and/or its affiliates  |  Confidential: Internal/Restricted/Highly Restricted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82F77D-AAE1-49E0-8C46-83975B4AC826}"/>
              </a:ext>
            </a:extLst>
          </p:cNvPr>
          <p:cNvSpPr>
            <a:spLocks noGrp="1"/>
          </p:cNvSpPr>
          <p:nvPr>
            <p:ph type="sldNum" sz="quarter" idx="45"/>
          </p:nvPr>
        </p:nvSpPr>
        <p:spPr/>
        <p:txBody>
          <a:bodyPr/>
          <a:lstStyle/>
          <a:p>
            <a:fld id="{345D60D9-5372-5F40-9443-0F9AE5BDC3C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01198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ight - Thank You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Abstract Illustration">
            <a:extLst>
              <a:ext uri="{FF2B5EF4-FFF2-40B4-BE49-F238E27FC236}">
                <a16:creationId xmlns:a16="http://schemas.microsoft.com/office/drawing/2014/main" id="{49F92AE8-C0F0-CF4B-B569-964245B004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ltGray">
          <a:xfrm>
            <a:off x="6096000" y="4898"/>
            <a:ext cx="6096000" cy="6858000"/>
          </a:xfrm>
          <a:prstGeom prst="rect">
            <a:avLst/>
          </a:prstGeom>
        </p:spPr>
      </p:pic>
      <p:pic>
        <p:nvPicPr>
          <p:cNvPr id="26" name="OTag">
            <a:extLst>
              <a:ext uri="{FF2B5EF4-FFF2-40B4-BE49-F238E27FC236}">
                <a16:creationId xmlns:a16="http://schemas.microsoft.com/office/drawing/2014/main" id="{42D6F87D-23AA-1D42-BDBA-F6833AC9A0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3112" y="6355080"/>
            <a:ext cx="502920" cy="502920"/>
          </a:xfrm>
          <a:prstGeom prst="rect">
            <a:avLst/>
          </a:prstGeom>
        </p:spPr>
      </p:pic>
      <p:sp>
        <p:nvSpPr>
          <p:cNvPr id="3" name="Thank You">
            <a:extLst>
              <a:ext uri="{FF2B5EF4-FFF2-40B4-BE49-F238E27FC236}">
                <a16:creationId xmlns:a16="http://schemas.microsoft.com/office/drawing/2014/main" id="{701BFB4F-AD1A-4B21-826E-A2F61F5D8A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8875" y="3482230"/>
            <a:ext cx="5022325" cy="822960"/>
          </a:xfrm>
          <a:noFill/>
        </p:spPr>
        <p:txBody>
          <a:bodyPr vert="horz" lIns="0" tIns="0" rIns="0" bIns="0" rtlCol="0" anchor="b" anchorCtr="0">
            <a:noAutofit/>
          </a:bodyPr>
          <a:lstStyle>
            <a:lvl1pPr>
              <a:defRPr lang="en-US" sz="3200" b="0">
                <a:latin typeface="+mj-lt"/>
                <a:cs typeface="Oracle Sans Tab" panose="020B0503020204020204" pitchFamily="34" charset="0"/>
              </a:defRPr>
            </a:lvl1pPr>
          </a:lstStyle>
          <a:p>
            <a:pPr marL="0" marR="0" lvl="0" indent="0" fontAlgn="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stem Font Regular"/>
              <a:tabLst/>
            </a:pPr>
            <a:r>
              <a:rPr lang="en-US" dirty="0"/>
              <a:t>Thank you</a:t>
            </a:r>
          </a:p>
        </p:txBody>
      </p:sp>
      <p:cxnSp>
        <p:nvCxnSpPr>
          <p:cNvPr id="17" name="Accent Mark">
            <a:extLst>
              <a:ext uri="{FF2B5EF4-FFF2-40B4-BE49-F238E27FC236}">
                <a16:creationId xmlns:a16="http://schemas.microsoft.com/office/drawing/2014/main" id="{067F8F82-B054-48B8-A81C-65FC099A0B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768350" y="4508728"/>
            <a:ext cx="301752" cy="0"/>
          </a:xfrm>
          <a:prstGeom prst="line">
            <a:avLst/>
          </a:prstGeom>
          <a:ln w="38100" cap="flat">
            <a:solidFill>
              <a:srgbClr val="FACD6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Field">
            <a:extLst>
              <a:ext uri="{FF2B5EF4-FFF2-40B4-BE49-F238E27FC236}">
                <a16:creationId xmlns:a16="http://schemas.microsoft.com/office/drawing/2014/main" id="{F273E805-B8FF-F84B-99E6-4636F8BD3EBF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762000" y="4773585"/>
            <a:ext cx="5029200" cy="26629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b="1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0" name="Text Field 2">
            <a:extLst>
              <a:ext uri="{FF2B5EF4-FFF2-40B4-BE49-F238E27FC236}">
                <a16:creationId xmlns:a16="http://schemas.microsoft.com/office/drawing/2014/main" id="{283762D0-0D31-A347-AD9E-095398CD17C5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762000" y="5111178"/>
            <a:ext cx="5029200" cy="89518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98BC18-3443-48B2-97E6-989B7098DC52}"/>
              </a:ext>
            </a:extLst>
          </p:cNvPr>
          <p:cNvSpPr>
            <a:spLocks noGrp="1"/>
          </p:cNvSpPr>
          <p:nvPr>
            <p:ph type="dt" sz="half" idx="38"/>
          </p:nvPr>
        </p:nvSpPr>
        <p:spPr/>
        <p:txBody>
          <a:bodyPr/>
          <a:lstStyle/>
          <a:p>
            <a:r>
              <a:rPr lang="en-US"/>
              <a:t>[Date]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AC1E3-E104-4942-8AE8-198E477A85F9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/>
        <p:txBody>
          <a:bodyPr/>
          <a:lstStyle/>
          <a:p>
            <a:r>
              <a:rPr lang="en-US"/>
              <a:t>Copyright © 2021, Oracle and/or its affiliates  |  Confidential: Internal/Restricted/Highly Restricted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968FA8-1974-461B-87A5-6D7032FA1C85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fld id="{345D60D9-5372-5F40-9443-0F9AE5BDC3C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38398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rk - Thank You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Abstract Illustration">
            <a:extLst>
              <a:ext uri="{FF2B5EF4-FFF2-40B4-BE49-F238E27FC236}">
                <a16:creationId xmlns:a16="http://schemas.microsoft.com/office/drawing/2014/main" id="{49F92AE8-C0F0-CF4B-B569-964245B004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ltGray">
          <a:xfrm>
            <a:off x="6096000" y="4898"/>
            <a:ext cx="6096000" cy="6858000"/>
          </a:xfrm>
          <a:prstGeom prst="rect">
            <a:avLst/>
          </a:prstGeom>
        </p:spPr>
      </p:pic>
      <p:pic>
        <p:nvPicPr>
          <p:cNvPr id="26" name="OTag">
            <a:extLst>
              <a:ext uri="{FF2B5EF4-FFF2-40B4-BE49-F238E27FC236}">
                <a16:creationId xmlns:a16="http://schemas.microsoft.com/office/drawing/2014/main" id="{42D6F87D-23AA-1D42-BDBA-F6833AC9A0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3112" y="6355080"/>
            <a:ext cx="502920" cy="502920"/>
          </a:xfrm>
          <a:prstGeom prst="rect">
            <a:avLst/>
          </a:prstGeom>
        </p:spPr>
      </p:pic>
      <p:sp>
        <p:nvSpPr>
          <p:cNvPr id="3" name="Thank youi">
            <a:extLst>
              <a:ext uri="{FF2B5EF4-FFF2-40B4-BE49-F238E27FC236}">
                <a16:creationId xmlns:a16="http://schemas.microsoft.com/office/drawing/2014/main" id="{1F390879-C7C7-4224-97BB-1C165BFB5A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8875" y="3483973"/>
            <a:ext cx="5029200" cy="822960"/>
          </a:xfrm>
          <a:noFill/>
        </p:spPr>
        <p:txBody>
          <a:bodyPr vert="horz" lIns="0" tIns="0" rIns="0" bIns="0" rtlCol="0" anchor="b" anchorCtr="0">
            <a:noAutofit/>
          </a:bodyPr>
          <a:lstStyle>
            <a:lvl1pPr>
              <a:defRPr lang="en-US" sz="3200" b="0">
                <a:latin typeface="+mj-lt"/>
                <a:cs typeface="Oracle Sans Tab" panose="020B0503020204020204" pitchFamily="34" charset="0"/>
              </a:defRPr>
            </a:lvl1pPr>
          </a:lstStyle>
          <a:p>
            <a:pPr marL="0" marR="0" lvl="0" indent="0" fontAlgn="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stem Font Regular"/>
              <a:tabLst/>
            </a:pPr>
            <a:r>
              <a:rPr lang="en-US" dirty="0"/>
              <a:t>Thank you</a:t>
            </a:r>
          </a:p>
        </p:txBody>
      </p:sp>
      <p:cxnSp>
        <p:nvCxnSpPr>
          <p:cNvPr id="17" name="Accent Mark">
            <a:extLst>
              <a:ext uri="{FF2B5EF4-FFF2-40B4-BE49-F238E27FC236}">
                <a16:creationId xmlns:a16="http://schemas.microsoft.com/office/drawing/2014/main" id="{067F8F82-B054-48B8-A81C-65FC099A0B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768350" y="4508728"/>
            <a:ext cx="301752" cy="0"/>
          </a:xfrm>
          <a:prstGeom prst="line">
            <a:avLst/>
          </a:prstGeom>
          <a:ln w="38100" cap="flat">
            <a:solidFill>
              <a:srgbClr val="FACD6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Field">
            <a:extLst>
              <a:ext uri="{FF2B5EF4-FFF2-40B4-BE49-F238E27FC236}">
                <a16:creationId xmlns:a16="http://schemas.microsoft.com/office/drawing/2014/main" id="{F273E805-B8FF-F84B-99E6-4636F8BD3EBF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762000" y="4773585"/>
            <a:ext cx="5029200" cy="26629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b="1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0" name="Text Field 2">
            <a:extLst>
              <a:ext uri="{FF2B5EF4-FFF2-40B4-BE49-F238E27FC236}">
                <a16:creationId xmlns:a16="http://schemas.microsoft.com/office/drawing/2014/main" id="{283762D0-0D31-A347-AD9E-095398CD17C5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762000" y="5111178"/>
            <a:ext cx="5029200" cy="89518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DBDF9E-BB65-47CA-AE22-65479E3B2B11}"/>
              </a:ext>
            </a:extLst>
          </p:cNvPr>
          <p:cNvSpPr>
            <a:spLocks noGrp="1"/>
          </p:cNvSpPr>
          <p:nvPr>
            <p:ph type="dt" sz="half" idx="38"/>
          </p:nvPr>
        </p:nvSpPr>
        <p:spPr/>
        <p:txBody>
          <a:bodyPr/>
          <a:lstStyle/>
          <a:p>
            <a:r>
              <a:rPr lang="en-US"/>
              <a:t>[Date]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6FFAC2-A591-4775-8C17-E779B8580987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/>
        <p:txBody>
          <a:bodyPr/>
          <a:lstStyle/>
          <a:p>
            <a:r>
              <a:rPr lang="en-US"/>
              <a:t>Copyright © 2021, Oracle and/or its affiliates  |  Confidential: Internal/Restricted/Highly Restricted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5CE80B-FDBC-4834-99C6-9621F96B934D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fld id="{345D60D9-5372-5F40-9443-0F9AE5BDC3C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88972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Light - 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racle Logo" descr="Oracle Logo">
            <a:extLst>
              <a:ext uri="{FF2B5EF4-FFF2-40B4-BE49-F238E27FC236}">
                <a16:creationId xmlns:a16="http://schemas.microsoft.com/office/drawing/2014/main" id="{675A5E3C-9B7E-1248-9024-5EE790FC683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47854" y="2915192"/>
            <a:ext cx="4896293" cy="1027617"/>
          </a:xfrm>
          <a:prstGeom prst="rect">
            <a:avLst/>
          </a:prstGeom>
        </p:spPr>
      </p:pic>
      <p:pic>
        <p:nvPicPr>
          <p:cNvPr id="4" name="OTag">
            <a:extLst>
              <a:ext uri="{FF2B5EF4-FFF2-40B4-BE49-F238E27FC236}">
                <a16:creationId xmlns:a16="http://schemas.microsoft.com/office/drawing/2014/main" id="{938EEB79-EFA1-4711-804E-DFDFA3AE40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3112" y="6355080"/>
            <a:ext cx="502920" cy="502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31251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ark - Closing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racle Logo" descr="Oracle Logo">
            <a:extLst>
              <a:ext uri="{FF2B5EF4-FFF2-40B4-BE49-F238E27FC236}">
                <a16:creationId xmlns:a16="http://schemas.microsoft.com/office/drawing/2014/main" id="{11C3E469-1A28-4EAE-BB94-ADAB90F021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invGray">
          <a:xfrm>
            <a:off x="3647854" y="2915192"/>
            <a:ext cx="4896292" cy="1027617"/>
          </a:xfrm>
          <a:prstGeom prst="rect">
            <a:avLst/>
          </a:prstGeom>
        </p:spPr>
      </p:pic>
      <p:pic>
        <p:nvPicPr>
          <p:cNvPr id="3" name="OTag">
            <a:extLst>
              <a:ext uri="{FF2B5EF4-FFF2-40B4-BE49-F238E27FC236}">
                <a16:creationId xmlns:a16="http://schemas.microsoft.com/office/drawing/2014/main" id="{D41E7D90-EFED-4319-B620-7C6158CCE4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3112" y="6355080"/>
            <a:ext cx="502920" cy="502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5231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ssion Statem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llustration">
            <a:extLst>
              <a:ext uri="{FF2B5EF4-FFF2-40B4-BE49-F238E27FC236}">
                <a16:creationId xmlns:a16="http://schemas.microsoft.com/office/drawing/2014/main" id="{7F6A0B0D-9890-B044-B4D0-946D1FDB96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4"/>
          <a:stretch/>
        </p:blipFill>
        <p:spPr bwMode="invGray"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138CAED-6966-416F-96DE-48D3061CAD63}"/>
              </a:ext>
            </a:extLst>
          </p:cNvPr>
          <p:cNvSpPr txBox="1"/>
          <p:nvPr userDrawn="1"/>
        </p:nvSpPr>
        <p:spPr>
          <a:xfrm>
            <a:off x="768876" y="1828800"/>
            <a:ext cx="6053328" cy="227933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lnSpc>
                <a:spcPct val="100000"/>
              </a:lnSpc>
              <a:spcBef>
                <a:spcPct val="0"/>
              </a:spcBef>
              <a:buNone/>
              <a:defRPr lang="en-US" sz="3000" b="0" i="0" baseline="0" dirty="0"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Our mission is to help people see data in new ways, discover insights,</a:t>
            </a:r>
            <a:br>
              <a:rPr lang="en-US" dirty="0"/>
            </a:br>
            <a:r>
              <a:rPr lang="en-US" dirty="0"/>
              <a:t>unlock endless possibilities.</a:t>
            </a:r>
          </a:p>
        </p:txBody>
      </p:sp>
    </p:spTree>
    <p:extLst>
      <p:ext uri="{BB962C8B-B14F-4D97-AF65-F5344CB8AC3E}">
        <p14:creationId xmlns:p14="http://schemas.microsoft.com/office/powerpoint/2010/main" val="9853090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ight - Divi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B4D86BA-0324-4CFB-8752-C34AB1C7DA95}"/>
              </a:ext>
            </a:extLst>
          </p:cNvPr>
          <p:cNvSpPr/>
          <p:nvPr userDrawn="1"/>
        </p:nvSpPr>
        <p:spPr>
          <a:xfrm>
            <a:off x="783878" y="3804904"/>
            <a:ext cx="301752" cy="4571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8A9AF7-F5CE-844F-BBE4-0C983CB99B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OTag">
            <a:extLst>
              <a:ext uri="{FF2B5EF4-FFF2-40B4-BE49-F238E27FC236}">
                <a16:creationId xmlns:a16="http://schemas.microsoft.com/office/drawing/2014/main" id="{82323826-2F7C-DC44-94F9-0225962BEA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3112" y="6355080"/>
            <a:ext cx="502920" cy="502920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89127AD-303E-4148-925B-F8D854942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[Date]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77CD67-74FC-43EC-912B-8B74B34E5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2021, Oracle and/or its affiliates  |  Confidential: Internal/Restricted/Highly Restricted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C119101-EC6A-4B95-9940-BAB31432AD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D60D9-5372-5F40-9443-0F9AE5BDC3C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F6BEA035-D7A5-4B84-9F05-5163378E9E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8871" y="2337132"/>
            <a:ext cx="10158984" cy="1280160"/>
          </a:xfrm>
          <a:noFill/>
        </p:spPr>
        <p:txBody>
          <a:bodyPr vert="horz" wrap="square" lIns="0" tIns="0" rIns="0" bIns="0" rtlCol="0" anchor="b">
            <a:noAutofit/>
          </a:bodyPr>
          <a:lstStyle>
            <a:lvl1pPr>
              <a:lnSpc>
                <a:spcPct val="95000"/>
              </a:lnSpc>
              <a:defRPr lang="en-US" sz="4000" b="0" dirty="0">
                <a:latin typeface="+mj-lt"/>
              </a:defRPr>
            </a:lvl1pPr>
          </a:lstStyle>
          <a:p>
            <a:pPr lvl="0">
              <a:lnSpc>
                <a:spcPct val="100000"/>
              </a:lnSpc>
            </a:pPr>
            <a:r>
              <a:rPr lang="en-US" dirty="0"/>
              <a:t>Click to add divider title (up to 2 lines)</a:t>
            </a:r>
          </a:p>
        </p:txBody>
      </p:sp>
      <p:sp>
        <p:nvSpPr>
          <p:cNvPr id="9" name="Subhead">
            <a:extLst>
              <a:ext uri="{FF2B5EF4-FFF2-40B4-BE49-F238E27FC236}">
                <a16:creationId xmlns:a16="http://schemas.microsoft.com/office/drawing/2014/main" id="{7CDB1F3E-E2D2-44FE-A725-E3ED1480C83B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776689" y="4135193"/>
            <a:ext cx="10158984" cy="681251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>
                <a:solidFill>
                  <a:schemeClr val="accent5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Subhead goes here</a:t>
            </a:r>
          </a:p>
        </p:txBody>
      </p:sp>
    </p:spTree>
    <p:extLst>
      <p:ext uri="{BB962C8B-B14F-4D97-AF65-F5344CB8AC3E}">
        <p14:creationId xmlns:p14="http://schemas.microsoft.com/office/powerpoint/2010/main" val="34905627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rk - Divi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9CF9FCE-AE1C-564C-8F89-B5CD38A47D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OTag">
            <a:extLst>
              <a:ext uri="{FF2B5EF4-FFF2-40B4-BE49-F238E27FC236}">
                <a16:creationId xmlns:a16="http://schemas.microsoft.com/office/drawing/2014/main" id="{82323826-2F7C-DC44-94F9-0225962BEA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3112" y="6355080"/>
            <a:ext cx="502920" cy="502920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AE7266-CBC0-47D9-85A0-91E0110938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[Date]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638588-07BC-4F98-97FA-975AE1443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2021, Oracle and/or its affiliates  |  Confidential: Internal/Restricted/Highly Restricted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48B57A4-1EA3-47FA-AD37-31BB82676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D60D9-5372-5F40-9443-0F9AE5BDC3C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543FCF3-AE26-4DE7-A6C3-3940B3E78E3F}"/>
              </a:ext>
            </a:extLst>
          </p:cNvPr>
          <p:cNvSpPr/>
          <p:nvPr userDrawn="1"/>
        </p:nvSpPr>
        <p:spPr>
          <a:xfrm>
            <a:off x="783878" y="3804904"/>
            <a:ext cx="301752" cy="4571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5">
            <a:extLst>
              <a:ext uri="{FF2B5EF4-FFF2-40B4-BE49-F238E27FC236}">
                <a16:creationId xmlns:a16="http://schemas.microsoft.com/office/drawing/2014/main" id="{7856B97A-8557-4DB6-9175-7EBD0C8937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8871" y="2337132"/>
            <a:ext cx="10158984" cy="1280160"/>
          </a:xfrm>
          <a:noFill/>
        </p:spPr>
        <p:txBody>
          <a:bodyPr vert="horz" wrap="square" lIns="0" tIns="0" rIns="0" bIns="0" rtlCol="0" anchor="b">
            <a:noAutofit/>
          </a:bodyPr>
          <a:lstStyle>
            <a:lvl1pPr>
              <a:lnSpc>
                <a:spcPct val="95000"/>
              </a:lnSpc>
              <a:defRPr lang="en-US" sz="4000" b="0" dirty="0">
                <a:latin typeface="+mj-lt"/>
              </a:defRPr>
            </a:lvl1pPr>
          </a:lstStyle>
          <a:p>
            <a:pPr lvl="0">
              <a:lnSpc>
                <a:spcPct val="100000"/>
              </a:lnSpc>
            </a:pPr>
            <a:r>
              <a:rPr lang="en-US" dirty="0"/>
              <a:t>Click to add divider title (up to 2 lines)</a:t>
            </a:r>
          </a:p>
        </p:txBody>
      </p:sp>
      <p:sp>
        <p:nvSpPr>
          <p:cNvPr id="10" name="Subhead">
            <a:extLst>
              <a:ext uri="{FF2B5EF4-FFF2-40B4-BE49-F238E27FC236}">
                <a16:creationId xmlns:a16="http://schemas.microsoft.com/office/drawing/2014/main" id="{E9558DCD-9619-43EF-806C-010C13A11164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776689" y="4135193"/>
            <a:ext cx="10158984" cy="681251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>
                <a:solidFill>
                  <a:schemeClr val="accent6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Subhead goes here</a:t>
            </a:r>
          </a:p>
        </p:txBody>
      </p:sp>
    </p:spTree>
    <p:extLst>
      <p:ext uri="{BB962C8B-B14F-4D97-AF65-F5344CB8AC3E}">
        <p14:creationId xmlns:p14="http://schemas.microsoft.com/office/powerpoint/2010/main" val="42592410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- Title/Subtitle 1 Colum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loud">
            <a:extLst>
              <a:ext uri="{FF2B5EF4-FFF2-40B4-BE49-F238E27FC236}">
                <a16:creationId xmlns:a16="http://schemas.microsoft.com/office/drawing/2014/main" id="{1AB5E956-2EDB-D344-BA59-AB352F62DC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05731" y="269359"/>
            <a:ext cx="5080369" cy="1559441"/>
          </a:xfrm>
          <a:prstGeom prst="rect">
            <a:avLst/>
          </a:prstGeom>
        </p:spPr>
      </p:pic>
      <p:sp>
        <p:nvSpPr>
          <p:cNvPr id="3" name="Subtitle">
            <a:extLst>
              <a:ext uri="{FF2B5EF4-FFF2-40B4-BE49-F238E27FC236}">
                <a16:creationId xmlns:a16="http://schemas.microsoft.com/office/drawing/2014/main" id="{46A3BF75-E03A-3149-A8B6-C22593F32B6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6763" y="1009904"/>
            <a:ext cx="10671048" cy="330540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spcAft>
                <a:spcPts val="0"/>
              </a:spcAft>
              <a:buNone/>
              <a:defRPr sz="2000" b="0" i="0">
                <a:latin typeface="Oracle Sans Tab" panose="020B0503020204020204" pitchFamily="34" charset="0"/>
                <a:cs typeface="Oracle Sans Tab" panose="020B050302020402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6" name="Content">
            <a:extLst>
              <a:ext uri="{FF2B5EF4-FFF2-40B4-BE49-F238E27FC236}">
                <a16:creationId xmlns:a16="http://schemas.microsoft.com/office/drawing/2014/main" id="{238CEDEE-F37B-4496-9270-0479A31C976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66763" y="1600199"/>
            <a:ext cx="10671175" cy="450799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E68516-E3E0-4F22-9EB7-1A85E1D3B5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72FE7D-30FF-45E2-9F8B-D073887C33E8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/>
              <a:t>[Date]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1A7F3B8-F794-4AF5-B07B-32A3084A6AB2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Copyright © 2021, Oracle and/or its affiliates  |  Confidential: Internal/Restricted/Highly Restricted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57290E2-8EA8-4572-BB48-C18007201785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345D60D9-5372-5F40-9443-0F9AE5BDC3C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34912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- Title 2 Colum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loud">
            <a:extLst>
              <a:ext uri="{FF2B5EF4-FFF2-40B4-BE49-F238E27FC236}">
                <a16:creationId xmlns:a16="http://schemas.microsoft.com/office/drawing/2014/main" id="{5B8024F8-E03D-9641-AA75-22D1B5C848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05731" y="269359"/>
            <a:ext cx="5080369" cy="1559442"/>
          </a:xfrm>
          <a:prstGeom prst="rect">
            <a:avLst/>
          </a:prstGeom>
        </p:spPr>
      </p:pic>
      <p:sp>
        <p:nvSpPr>
          <p:cNvPr id="6" name="Content">
            <a:extLst>
              <a:ext uri="{FF2B5EF4-FFF2-40B4-BE49-F238E27FC236}">
                <a16:creationId xmlns:a16="http://schemas.microsoft.com/office/drawing/2014/main" id="{238CEDEE-F37B-4496-9270-0479A31C976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68875" y="1608575"/>
            <a:ext cx="5084064" cy="450799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cxnSp>
        <p:nvCxnSpPr>
          <p:cNvPr id="15" name="Column Divider" descr="Column Divider">
            <a:extLst>
              <a:ext uri="{FF2B5EF4-FFF2-40B4-BE49-F238E27FC236}">
                <a16:creationId xmlns:a16="http://schemas.microsoft.com/office/drawing/2014/main" id="{C3377C95-3E35-473F-8E81-1FDFBEBC758A}"/>
              </a:ext>
            </a:extLst>
          </p:cNvPr>
          <p:cNvCxnSpPr>
            <a:cxnSpLocks/>
          </p:cNvCxnSpPr>
          <p:nvPr userDrawn="1"/>
        </p:nvCxnSpPr>
        <p:spPr>
          <a:xfrm>
            <a:off x="6109577" y="1608575"/>
            <a:ext cx="0" cy="4507992"/>
          </a:xfrm>
          <a:prstGeom prst="line">
            <a:avLst/>
          </a:prstGeom>
          <a:ln w="19050" cap="flat">
            <a:solidFill>
              <a:srgbClr val="8B8580">
                <a:alpha val="25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ontent 2">
            <a:extLst>
              <a:ext uri="{FF2B5EF4-FFF2-40B4-BE49-F238E27FC236}">
                <a16:creationId xmlns:a16="http://schemas.microsoft.com/office/drawing/2014/main" id="{22A9895A-06CA-46D6-B3EB-7038E6493585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366215" y="1608575"/>
            <a:ext cx="5084064" cy="450799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12" name="OTag">
            <a:extLst>
              <a:ext uri="{FF2B5EF4-FFF2-40B4-BE49-F238E27FC236}">
                <a16:creationId xmlns:a16="http://schemas.microsoft.com/office/drawing/2014/main" id="{DDE8776E-BE08-D148-AA47-8308E0EAE40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3112" y="6355080"/>
            <a:ext cx="502920" cy="50292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D69740FE-E1B8-466B-970A-4E081BCA31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959A2DB-C5C1-4EE1-AACB-216D980708B8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en-US"/>
              <a:t>[Date]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DC0504-19F8-4069-8B02-83766B3CAF7F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Copyright © 2021, Oracle and/or its affiliates  |  Confidential: Internal/Restricted/Highly Restricted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4D6D2F-6BC7-48B4-B7A5-AD19749245D6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345D60D9-5372-5F40-9443-0F9AE5BDC3C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27340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- Title 2 Colum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loud">
            <a:extLst>
              <a:ext uri="{FF2B5EF4-FFF2-40B4-BE49-F238E27FC236}">
                <a16:creationId xmlns:a16="http://schemas.microsoft.com/office/drawing/2014/main" id="{4937DF73-DD65-ED42-A070-3D57E267CD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05731" y="269359"/>
            <a:ext cx="5080369" cy="1559441"/>
          </a:xfrm>
          <a:prstGeom prst="rect">
            <a:avLst/>
          </a:prstGeom>
        </p:spPr>
      </p:pic>
      <p:sp>
        <p:nvSpPr>
          <p:cNvPr id="6" name="Content">
            <a:extLst>
              <a:ext uri="{FF2B5EF4-FFF2-40B4-BE49-F238E27FC236}">
                <a16:creationId xmlns:a16="http://schemas.microsoft.com/office/drawing/2014/main" id="{238CEDEE-F37B-4496-9270-0479A31C976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68875" y="1608575"/>
            <a:ext cx="5084064" cy="450799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cxnSp>
        <p:nvCxnSpPr>
          <p:cNvPr id="15" name="Column Divider" descr="Column Divider">
            <a:extLst>
              <a:ext uri="{FF2B5EF4-FFF2-40B4-BE49-F238E27FC236}">
                <a16:creationId xmlns:a16="http://schemas.microsoft.com/office/drawing/2014/main" id="{C3377C95-3E35-473F-8E81-1FDFBEBC758A}"/>
              </a:ext>
            </a:extLst>
          </p:cNvPr>
          <p:cNvCxnSpPr>
            <a:cxnSpLocks/>
          </p:cNvCxnSpPr>
          <p:nvPr userDrawn="1"/>
        </p:nvCxnSpPr>
        <p:spPr>
          <a:xfrm>
            <a:off x="6109577" y="1608575"/>
            <a:ext cx="0" cy="4507992"/>
          </a:xfrm>
          <a:prstGeom prst="line">
            <a:avLst/>
          </a:prstGeom>
          <a:ln w="19050" cap="flat">
            <a:solidFill>
              <a:srgbClr val="8B8580">
                <a:alpha val="25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ontent 2">
            <a:extLst>
              <a:ext uri="{FF2B5EF4-FFF2-40B4-BE49-F238E27FC236}">
                <a16:creationId xmlns:a16="http://schemas.microsoft.com/office/drawing/2014/main" id="{22A9895A-06CA-46D6-B3EB-7038E6493585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366215" y="1608575"/>
            <a:ext cx="5084064" cy="450799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1F59826-0B3C-4973-B5FA-B18F68758F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5D91B51-6B36-47A4-903E-93C057BB06EB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en-US"/>
              <a:t>[Date]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7D7F1A-871E-41E8-ADDC-EC649B1827F4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Copyright © 2021, Oracle and/or its affiliates  |  Confidential: Internal/Restricted/Highly Restricted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35DE06-0B0B-4818-81DB-FDBB019FF7BA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345D60D9-5372-5F40-9443-0F9AE5BDC3C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38848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- Title/Subtitle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loud">
            <a:extLst>
              <a:ext uri="{FF2B5EF4-FFF2-40B4-BE49-F238E27FC236}">
                <a16:creationId xmlns:a16="http://schemas.microsoft.com/office/drawing/2014/main" id="{F24DF316-2FA6-AE44-AB7A-9E7E86E0BE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05731" y="269359"/>
            <a:ext cx="5080369" cy="1559442"/>
          </a:xfrm>
          <a:prstGeom prst="rect">
            <a:avLst/>
          </a:prstGeom>
        </p:spPr>
      </p:pic>
      <p:sp>
        <p:nvSpPr>
          <p:cNvPr id="3" name="Subtitle">
            <a:extLst>
              <a:ext uri="{FF2B5EF4-FFF2-40B4-BE49-F238E27FC236}">
                <a16:creationId xmlns:a16="http://schemas.microsoft.com/office/drawing/2014/main" id="{46A3BF75-E03A-3149-A8B6-C22593F32B6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6763" y="1014984"/>
            <a:ext cx="10671048" cy="330540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spcAft>
                <a:spcPts val="0"/>
              </a:spcAft>
              <a:buNone/>
              <a:defRPr sz="2000" b="0" i="0">
                <a:latin typeface="Oracle Sans Tab" panose="020B0503020204020204" pitchFamily="34" charset="0"/>
                <a:cs typeface="Oracle Sans Tab" panose="020B050302020402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6" name="Content">
            <a:extLst>
              <a:ext uri="{FF2B5EF4-FFF2-40B4-BE49-F238E27FC236}">
                <a16:creationId xmlns:a16="http://schemas.microsoft.com/office/drawing/2014/main" id="{238CEDEE-F37B-4496-9270-0479A31C976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66763" y="1608297"/>
            <a:ext cx="5084064" cy="450799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cxnSp>
        <p:nvCxnSpPr>
          <p:cNvPr id="15" name="Column Divider" descr="Column Divider">
            <a:extLst>
              <a:ext uri="{FF2B5EF4-FFF2-40B4-BE49-F238E27FC236}">
                <a16:creationId xmlns:a16="http://schemas.microsoft.com/office/drawing/2014/main" id="{C3377C95-3E35-473F-8E81-1FDFBEBC758A}"/>
              </a:ext>
            </a:extLst>
          </p:cNvPr>
          <p:cNvCxnSpPr>
            <a:cxnSpLocks/>
          </p:cNvCxnSpPr>
          <p:nvPr userDrawn="1"/>
        </p:nvCxnSpPr>
        <p:spPr>
          <a:xfrm>
            <a:off x="6108521" y="1608298"/>
            <a:ext cx="0" cy="4507992"/>
          </a:xfrm>
          <a:prstGeom prst="line">
            <a:avLst/>
          </a:prstGeom>
          <a:ln w="19050" cap="flat">
            <a:solidFill>
              <a:srgbClr val="8B8580">
                <a:alpha val="25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ontent 2">
            <a:extLst>
              <a:ext uri="{FF2B5EF4-FFF2-40B4-BE49-F238E27FC236}">
                <a16:creationId xmlns:a16="http://schemas.microsoft.com/office/drawing/2014/main" id="{22A9895A-06CA-46D6-B3EB-7038E6493585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366215" y="1608297"/>
            <a:ext cx="5084064" cy="450799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B65FA2D-6C94-456B-8DE9-80C7A3BE2C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D06EC0-4AE6-4D7C-87DE-D393DC47ED94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en-US"/>
              <a:t>[Date]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594DB29-C2B8-4F61-8419-EEE3D1E837A1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Copyright © 2021, Oracle and/or its affiliates  |  Confidential: Internal/Restricted/Highly Restricted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C4C4FB3-367C-49DA-9BEF-99BD8CD346F0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345D60D9-5372-5F40-9443-0F9AE5BDC3C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85986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image" Target="../media/image1.emf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OTag">
            <a:extLst>
              <a:ext uri="{FF2B5EF4-FFF2-40B4-BE49-F238E27FC236}">
                <a16:creationId xmlns:a16="http://schemas.microsoft.com/office/drawing/2014/main" id="{DA16EBAD-93BE-4ACF-A78F-3C1CEDB860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3112" y="6355080"/>
            <a:ext cx="502920" cy="502920"/>
          </a:xfrm>
          <a:prstGeom prst="rect">
            <a:avLst/>
          </a:prstGeom>
        </p:spPr>
      </p:pic>
      <p:sp>
        <p:nvSpPr>
          <p:cNvPr id="2" name="Title">
            <a:extLst>
              <a:ext uri="{FF2B5EF4-FFF2-40B4-BE49-F238E27FC236}">
                <a16:creationId xmlns:a16="http://schemas.microsoft.com/office/drawing/2014/main" id="{8A70F255-3C2A-4AC7-8935-184146E3B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875" y="182403"/>
            <a:ext cx="10671048" cy="82296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pPr marL="0" lvl="0" indent="0">
              <a:spcBef>
                <a:spcPts val="1000"/>
              </a:spcBef>
              <a:buFont typeface="Arial" panose="020B0604020202020204" pitchFamily="34" charset="0"/>
            </a:pPr>
            <a:r>
              <a:rPr lang="en-US" dirty="0"/>
              <a:t>Title</a:t>
            </a:r>
          </a:p>
        </p:txBody>
      </p:sp>
      <p:sp>
        <p:nvSpPr>
          <p:cNvPr id="4" name="Text Field">
            <a:extLst>
              <a:ext uri="{FF2B5EF4-FFF2-40B4-BE49-F238E27FC236}">
                <a16:creationId xmlns:a16="http://schemas.microsoft.com/office/drawing/2014/main" id="{E46619B6-A626-4CDA-96E2-B94F4637C6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8875" y="1600200"/>
            <a:ext cx="10671048" cy="4514850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17" name="Slide Number">
            <a:extLst>
              <a:ext uri="{FF2B5EF4-FFF2-40B4-BE49-F238E27FC236}">
                <a16:creationId xmlns:a16="http://schemas.microsoft.com/office/drawing/2014/main" id="{08A3F6CD-49F4-D74B-8C7F-D6CA71EFB1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62000" y="6423660"/>
            <a:ext cx="365760" cy="36576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rgbClr val="8B8580"/>
                </a:solidFill>
              </a:defRPr>
            </a:lvl1pPr>
          </a:lstStyle>
          <a:p>
            <a:fld id="{345D60D9-5372-5F40-9443-0F9AE5BDC3C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Footer">
            <a:extLst>
              <a:ext uri="{FF2B5EF4-FFF2-40B4-BE49-F238E27FC236}">
                <a16:creationId xmlns:a16="http://schemas.microsoft.com/office/drawing/2014/main" id="{8E003242-6B91-1949-A5CA-15BA57A045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27759" y="6423978"/>
            <a:ext cx="5745379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rgbClr val="8B8580"/>
                </a:solidFill>
              </a:defRPr>
            </a:lvl1pPr>
          </a:lstStyle>
          <a:p>
            <a:r>
              <a:rPr lang="en-US"/>
              <a:t>Copyright © 2021, Oracle and/or its affiliates  |  Confidential: Internal/Restricted/Highly Restricted</a:t>
            </a:r>
            <a:endParaRPr lang="en-US" dirty="0"/>
          </a:p>
        </p:txBody>
      </p:sp>
      <p:sp>
        <p:nvSpPr>
          <p:cNvPr id="20" name="Date">
            <a:extLst>
              <a:ext uri="{FF2B5EF4-FFF2-40B4-BE49-F238E27FC236}">
                <a16:creationId xmlns:a16="http://schemas.microsoft.com/office/drawing/2014/main" id="{65BA88F5-EF53-415B-8446-19188BE675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73138" y="6425604"/>
            <a:ext cx="2743200" cy="3635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en-US" sz="900" smtClean="0">
                <a:solidFill>
                  <a:srgbClr val="8B8580"/>
                </a:solidFill>
              </a:defRPr>
            </a:lvl1pPr>
          </a:lstStyle>
          <a:p>
            <a:r>
              <a:rPr lang="en-US"/>
              <a:t>[Date]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2300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917" r:id="rId2"/>
    <p:sldLayoutId id="2147483928" r:id="rId3"/>
    <p:sldLayoutId id="2147483893" r:id="rId4"/>
    <p:sldLayoutId id="2147483774" r:id="rId5"/>
    <p:sldLayoutId id="2147483919" r:id="rId6"/>
    <p:sldLayoutId id="2147483922" r:id="rId7"/>
    <p:sldLayoutId id="2147483929" r:id="rId8"/>
    <p:sldLayoutId id="2147483920" r:id="rId9"/>
    <p:sldLayoutId id="2147483930" r:id="rId10"/>
    <p:sldLayoutId id="2147483931" r:id="rId11"/>
    <p:sldLayoutId id="2147483932" r:id="rId12"/>
    <p:sldLayoutId id="2147483936" r:id="rId13"/>
    <p:sldLayoutId id="2147483937" r:id="rId14"/>
    <p:sldLayoutId id="2147483933" r:id="rId15"/>
    <p:sldLayoutId id="2147483935" r:id="rId16"/>
    <p:sldLayoutId id="2147483938" r:id="rId17"/>
    <p:sldLayoutId id="2147483939" r:id="rId18"/>
    <p:sldLayoutId id="2147483761" r:id="rId19"/>
    <p:sldLayoutId id="2147483940" r:id="rId20"/>
    <p:sldLayoutId id="2147483969" r:id="rId21"/>
    <p:sldLayoutId id="2147483970" r:id="rId22"/>
    <p:sldLayoutId id="2147483974" r:id="rId23"/>
    <p:sldLayoutId id="2147483975" r:id="rId24"/>
    <p:sldLayoutId id="2147483781" r:id="rId25"/>
    <p:sldLayoutId id="2147483941" r:id="rId26"/>
    <p:sldLayoutId id="2147483756" r:id="rId27"/>
    <p:sldLayoutId id="2147483914" r:id="rId28"/>
    <p:sldLayoutId id="2147483754" r:id="rId29"/>
    <p:sldLayoutId id="2147483915" r:id="rId30"/>
    <p:sldLayoutId id="2147483778" r:id="rId31"/>
    <p:sldLayoutId id="2147483916" r:id="rId32"/>
    <p:sldLayoutId id="2147483762" r:id="rId33"/>
    <p:sldLayoutId id="2147483942" r:id="rId34"/>
    <p:sldLayoutId id="2147483766" r:id="rId35"/>
    <p:sldLayoutId id="2147483894" r:id="rId36"/>
    <p:sldLayoutId id="2147483769" r:id="rId37"/>
    <p:sldLayoutId id="2147483895" r:id="rId38"/>
    <p:sldLayoutId id="2147483768" r:id="rId39"/>
    <p:sldLayoutId id="2147483897" r:id="rId40"/>
    <p:sldLayoutId id="2147483898" r:id="rId41"/>
    <p:sldLayoutId id="2147483905" r:id="rId42"/>
    <p:sldLayoutId id="2147483814" r:id="rId43"/>
    <p:sldLayoutId id="2147483906" r:id="rId44"/>
    <p:sldLayoutId id="2147483749" r:id="rId45"/>
    <p:sldLayoutId id="2147483908" r:id="rId46"/>
    <p:sldLayoutId id="2147483751" r:id="rId47"/>
    <p:sldLayoutId id="2147483945" r:id="rId48"/>
    <p:sldLayoutId id="2147483752" r:id="rId49"/>
    <p:sldLayoutId id="2147483912" r:id="rId50"/>
    <p:sldLayoutId id="2147483763" r:id="rId51"/>
    <p:sldLayoutId id="2147483943" r:id="rId52"/>
    <p:sldLayoutId id="2147483744" r:id="rId53"/>
    <p:sldLayoutId id="2147483944" r:id="rId54"/>
    <p:sldLayoutId id="2147483742" r:id="rId55"/>
    <p:sldLayoutId id="2147483972" r:id="rId56"/>
    <p:sldLayoutId id="2147483973" r:id="rId57"/>
  </p:sldLayoutIdLst>
  <p:hf hdr="0"/>
  <p:txStyles>
    <p:titleStyle>
      <a:lvl1pPr algn="l" defTabSz="914400" rtl="0" eaLnBrk="1" latinLnBrk="0" hangingPunct="1">
        <a:lnSpc>
          <a:spcPct val="95000"/>
        </a:lnSpc>
        <a:spcBef>
          <a:spcPct val="0"/>
        </a:spcBef>
        <a:buNone/>
        <a:defRPr lang="en-US" sz="2400" b="1" i="0" kern="1200" baseline="0" dirty="0">
          <a:solidFill>
            <a:schemeClr val="tx1"/>
          </a:solidFill>
          <a:latin typeface="+mn-lt"/>
          <a:ea typeface="+mn-ea"/>
          <a:cs typeface="+mj-cs"/>
        </a:defRPr>
      </a:lvl1pPr>
    </p:titleStyle>
    <p:bodyStyle>
      <a:lvl1pPr marL="0" marR="0" indent="0" algn="l" defTabSz="914400" rtl="0" eaLnBrk="1" fontAlgn="auto" latinLnBrk="0" hangingPunct="1">
        <a:lnSpc>
          <a:spcPct val="95000"/>
        </a:lnSpc>
        <a:spcBef>
          <a:spcPts val="600"/>
        </a:spcBef>
        <a:spcAft>
          <a:spcPts val="0"/>
        </a:spcAft>
        <a:buClrTx/>
        <a:buSzTx/>
        <a:buFont typeface="System Font Regular"/>
        <a:buNone/>
        <a:tabLst/>
        <a:defRPr sz="1800" b="0" i="0" kern="1200">
          <a:solidFill>
            <a:schemeClr val="tx1"/>
          </a:solidFill>
          <a:latin typeface="+mn-lt"/>
          <a:ea typeface="+mn-ea"/>
          <a:cs typeface="Oracle Sans Tab" panose="020B0503020204020204" pitchFamily="34" charset="0"/>
        </a:defRPr>
      </a:lvl1pPr>
      <a:lvl2pPr marL="365760" marR="0" indent="-182880" algn="l" defTabSz="914400" rtl="0" eaLnBrk="1" fontAlgn="auto" latinLnBrk="0" hangingPunct="1">
        <a:lnSpc>
          <a:spcPct val="95000"/>
        </a:lnSpc>
        <a:spcBef>
          <a:spcPts val="600"/>
        </a:spcBef>
        <a:spcAft>
          <a:spcPts val="0"/>
        </a:spcAft>
        <a:buClrTx/>
        <a:buSzPct val="100000"/>
        <a:buFont typeface="Arial" panose="020B0604020202020204" pitchFamily="34" charset="0"/>
        <a:buChar char="•"/>
        <a:tabLst/>
        <a:defRPr sz="1800" b="0" i="0" kern="1200">
          <a:solidFill>
            <a:schemeClr val="tx1"/>
          </a:solidFill>
          <a:latin typeface="+mn-lt"/>
          <a:ea typeface="+mn-ea"/>
          <a:cs typeface="Oracle Sans Tab" panose="020B0503020204020204" pitchFamily="34" charset="0"/>
        </a:defRPr>
      </a:lvl2pPr>
      <a:lvl3pPr marL="547688" marR="0" indent="-182563" algn="l" defTabSz="914400" rtl="0" eaLnBrk="1" fontAlgn="auto" latinLnBrk="0" hangingPunct="1">
        <a:lnSpc>
          <a:spcPct val="95000"/>
        </a:lnSpc>
        <a:spcBef>
          <a:spcPts val="400"/>
        </a:spcBef>
        <a:spcAft>
          <a:spcPts val="0"/>
        </a:spcAft>
        <a:buClrTx/>
        <a:buSzPct val="100000"/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Oracle Sans Tab Light" panose="020B0403020204020204" pitchFamily="34" charset="0"/>
          <a:ea typeface="+mn-ea"/>
          <a:cs typeface="Oracle Sans Tab Light" panose="020B0403020204020204" pitchFamily="34" charset="0"/>
        </a:defRPr>
      </a:lvl3pPr>
      <a:lvl4pPr marL="730250" marR="0" indent="-182563" algn="l" defTabSz="914400" rtl="0" eaLnBrk="1" fontAlgn="auto" latinLnBrk="0" hangingPunct="1">
        <a:lnSpc>
          <a:spcPct val="95000"/>
        </a:lnSpc>
        <a:spcBef>
          <a:spcPts val="400"/>
        </a:spcBef>
        <a:spcAft>
          <a:spcPts val="0"/>
        </a:spcAft>
        <a:buClrTx/>
        <a:buSzPct val="100000"/>
        <a:buFont typeface="Arial" panose="020B0604020202020204" pitchFamily="34" charset="0"/>
        <a:buChar char="•"/>
        <a:tabLst/>
        <a:defRPr sz="1400" kern="1200">
          <a:solidFill>
            <a:schemeClr val="tx1"/>
          </a:solidFill>
          <a:latin typeface="Oracle Sans Tab Light" panose="020B0403020204020204" pitchFamily="34" charset="0"/>
          <a:ea typeface="+mn-ea"/>
          <a:cs typeface="Oracle Sans Tab Light" panose="020B0403020204020204" pitchFamily="34" charset="0"/>
        </a:defRPr>
      </a:lvl4pPr>
      <a:lvl5pPr marL="914400" marR="0" indent="-182880" algn="l" defTabSz="914400" rtl="0" eaLnBrk="1" fontAlgn="auto" latinLnBrk="0" hangingPunct="1">
        <a:lnSpc>
          <a:spcPct val="95000"/>
        </a:lnSpc>
        <a:spcBef>
          <a:spcPts val="400"/>
        </a:spcBef>
        <a:spcAft>
          <a:spcPts val="0"/>
        </a:spcAft>
        <a:buClrTx/>
        <a:buSzTx/>
        <a:buFont typeface="System Font Regular"/>
        <a:buChar char="•"/>
        <a:tabLst/>
        <a:defRPr sz="1200" kern="1200">
          <a:solidFill>
            <a:schemeClr val="tx1"/>
          </a:solidFill>
          <a:latin typeface="Oracle Sans Tab Light" panose="020B0403020204020204" pitchFamily="34" charset="0"/>
          <a:ea typeface="+mn-ea"/>
          <a:cs typeface="Oracle Sans Tab Light" panose="020B0403020204020204" pitchFamily="34" charset="0"/>
        </a:defRPr>
      </a:lvl5pPr>
      <a:lvl6pPr marL="1097280" indent="-182880" algn="l" defTabSz="914400" rtl="0" eaLnBrk="1" latinLnBrk="0" hangingPunct="1">
        <a:lnSpc>
          <a:spcPct val="95000"/>
        </a:lnSpc>
        <a:spcBef>
          <a:spcPts val="400"/>
        </a:spcBef>
        <a:spcAft>
          <a:spcPts val="0"/>
        </a:spcAft>
        <a:buSzPct val="100000"/>
        <a:buFont typeface="Arial" panose="020B0604020202020204" pitchFamily="34" charset="0"/>
        <a:buChar char="•"/>
        <a:defRPr sz="1200" b="0" i="0" kern="1200">
          <a:solidFill>
            <a:schemeClr val="tx1"/>
          </a:solidFill>
          <a:latin typeface="Oracle Sans Light" panose="020B0403020204020204" pitchFamily="34" charset="0"/>
          <a:ea typeface="+mn-ea"/>
          <a:cs typeface="Oracle Sans Light" panose="020B0403020204020204" pitchFamily="34" charset="0"/>
        </a:defRPr>
      </a:lvl6pPr>
      <a:lvl7pPr marL="1280160" indent="-182880" algn="l" defTabSz="914400" rtl="0" eaLnBrk="1" latinLnBrk="0" hangingPunct="1">
        <a:lnSpc>
          <a:spcPct val="95000"/>
        </a:lnSpc>
        <a:spcBef>
          <a:spcPts val="400"/>
        </a:spcBef>
        <a:spcAft>
          <a:spcPts val="0"/>
        </a:spcAft>
        <a:buFont typeface="Arial" panose="020B0604020202020204" pitchFamily="34" charset="0"/>
        <a:buChar char="•"/>
        <a:defRPr sz="1200" b="0" i="0" kern="1200">
          <a:solidFill>
            <a:schemeClr val="tx1"/>
          </a:solidFill>
          <a:latin typeface="Oracle Sans Light" panose="020B0403020204020204" pitchFamily="34" charset="0"/>
          <a:ea typeface="+mn-ea"/>
          <a:cs typeface="Oracle Sans Light" panose="020B0403020204020204" pitchFamily="34" charset="0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orient="horz" pos="1008" userDrawn="1">
          <p15:clr>
            <a:srgbClr val="F26B43"/>
          </p15:clr>
        </p15:guide>
        <p15:guide id="4" orient="horz" pos="3852" userDrawn="1">
          <p15:clr>
            <a:srgbClr val="F26B43"/>
          </p15:clr>
        </p15:guide>
        <p15:guide id="5" pos="480" userDrawn="1">
          <p15:clr>
            <a:srgbClr val="F26B43"/>
          </p15:clr>
        </p15:guide>
        <p15:guide id="6" orient="horz" pos="795" userDrawn="1">
          <p15:clr>
            <a:srgbClr val="F26B43"/>
          </p15:clr>
        </p15:guide>
        <p15:guide id="7" orient="horz" pos="590" userDrawn="1">
          <p15:clr>
            <a:srgbClr val="F26B43"/>
          </p15:clr>
        </p15:guide>
        <p15:guide id="8" pos="721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ssw.uni-linz.ac.at/Research/Papers/Stadler14/Stadler2014-CGO-PEA.pdf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s://dl.acm.org/doi/abs/10.1145/3168811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hyperlink" Target="https://dl.acm.org/doi/10.1145/2542142.2542143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D19D07-1131-7E46-8C8A-F9B4E9967C3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>
                <a:ea typeface="+mj-lt"/>
                <a:cs typeface="+mj-lt"/>
              </a:rPr>
              <a:t>Graal: </a:t>
            </a:r>
            <a:r>
              <a:rPr lang="en-US" err="1">
                <a:ea typeface="+mj-lt"/>
                <a:cs typeface="+mj-lt"/>
              </a:rPr>
              <a:t>Univerzalni</a:t>
            </a:r>
            <a:r>
              <a:rPr lang="en-US">
                <a:ea typeface="+mj-lt"/>
                <a:cs typeface="+mj-lt"/>
              </a:rPr>
              <a:t> </a:t>
            </a:r>
            <a:r>
              <a:rPr lang="en-US" err="1">
                <a:ea typeface="+mj-lt"/>
                <a:cs typeface="+mj-lt"/>
              </a:rPr>
              <a:t>kompilator</a:t>
            </a:r>
            <a:r>
              <a:rPr lang="en-US">
                <a:ea typeface="+mj-lt"/>
                <a:cs typeface="+mj-lt"/>
              </a:rPr>
              <a:t> za </a:t>
            </a:r>
            <a:r>
              <a:rPr lang="en-US" err="1">
                <a:ea typeface="+mj-lt"/>
                <a:cs typeface="+mj-lt"/>
              </a:rPr>
              <a:t>dinamičke</a:t>
            </a:r>
            <a:r>
              <a:rPr lang="en-US">
                <a:ea typeface="+mj-lt"/>
                <a:cs typeface="+mj-lt"/>
              </a:rPr>
              <a:t> </a:t>
            </a:r>
            <a:r>
              <a:rPr lang="en-US" dirty="0" err="1">
                <a:ea typeface="+mj-lt"/>
                <a:cs typeface="+mj-lt"/>
              </a:rPr>
              <a:t>i</a:t>
            </a:r>
            <a:r>
              <a:rPr lang="en-US">
                <a:ea typeface="+mj-lt"/>
                <a:cs typeface="+mj-lt"/>
              </a:rPr>
              <a:t> </a:t>
            </a:r>
            <a:r>
              <a:rPr lang="en-US" err="1">
                <a:ea typeface="+mj-lt"/>
                <a:cs typeface="+mj-lt"/>
              </a:rPr>
              <a:t>statičke</a:t>
            </a:r>
            <a:r>
              <a:rPr lang="en-US">
                <a:ea typeface="+mj-lt"/>
                <a:cs typeface="+mj-lt"/>
              </a:rPr>
              <a:t> </a:t>
            </a:r>
            <a:r>
              <a:rPr lang="en-US" err="1">
                <a:ea typeface="+mj-lt"/>
                <a:cs typeface="+mj-lt"/>
              </a:rPr>
              <a:t>jezike</a:t>
            </a:r>
            <a:endParaRPr lang="en-US" err="1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3D56D1-CA7C-BD42-894D-353A491A7E60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aa-ET"/>
              <a:t>Vojin Jovanović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606B21-8CB7-C84F-B497-522CB74348FD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aa-ET"/>
              <a:t>Senior Research Manager</a:t>
            </a:r>
          </a:p>
        </p:txBody>
      </p:sp>
    </p:spTree>
    <p:extLst>
      <p:ext uri="{BB962C8B-B14F-4D97-AF65-F5344CB8AC3E}">
        <p14:creationId xmlns:p14="http://schemas.microsoft.com/office/powerpoint/2010/main" val="40895294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C0024DF-B273-F042-8A58-0C975A196A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Aggressive Optimizations: Partial Escape Analysis 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455168-7830-5980-F6C8-0184B4961C4C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[Date]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E2C142-FC9E-EF79-278D-A43B2379577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Copyright © 2021, Oracle and/or its affiliates  |  Confidential: Internal/Restricted/Highly Restricted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532D51-57A2-80BF-852B-4AEE0347352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45D60D9-5372-5F40-9443-0F9AE5BDC3C8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7" name="Shape 904">
            <a:extLst>
              <a:ext uri="{FF2B5EF4-FFF2-40B4-BE49-F238E27FC236}">
                <a16:creationId xmlns:a16="http://schemas.microsoft.com/office/drawing/2014/main" id="{16D2C22D-44EB-BDFD-BE65-D1E5670859DA}"/>
              </a:ext>
            </a:extLst>
          </p:cNvPr>
          <p:cNvSpPr/>
          <p:nvPr/>
        </p:nvSpPr>
        <p:spPr>
          <a:xfrm>
            <a:off x="714831" y="1538514"/>
            <a:ext cx="7674429" cy="45345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xmlns:lc="http://schemas.openxmlformats.org/drawingml/2006/lockedCanvas" val="1"/>
            </a:ext>
          </a:extLst>
        </p:spPr>
        <p:txBody>
          <a:bodyPr wrap="square" lIns="50800" tIns="50800" rIns="50800" bIns="5080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>
              <a:defRPr sz="1200">
                <a:uFillTx/>
                <a:latin typeface="Menlo"/>
                <a:ea typeface="Menlo"/>
                <a:cs typeface="Menlo"/>
                <a:sym typeface="Menlo"/>
              </a:defRPr>
            </a:pPr>
            <a:r>
              <a:rPr sz="1600" b="1" dirty="0">
                <a:solidFill>
                  <a:srgbClr val="931A68"/>
                </a:solidFill>
              </a:rPr>
              <a:t>public</a:t>
            </a:r>
            <a:r>
              <a:rPr sz="1600" dirty="0"/>
              <a:t> </a:t>
            </a:r>
            <a:r>
              <a:rPr sz="1600" b="1" dirty="0">
                <a:solidFill>
                  <a:srgbClr val="931A68"/>
                </a:solidFill>
              </a:rPr>
              <a:t>static</a:t>
            </a:r>
            <a:r>
              <a:rPr sz="1600" dirty="0"/>
              <a:t> Car getCached(</a:t>
            </a:r>
            <a:r>
              <a:rPr sz="1600" b="1" dirty="0">
                <a:solidFill>
                  <a:srgbClr val="931A68"/>
                </a:solidFill>
              </a:rPr>
              <a:t>int</a:t>
            </a:r>
            <a:r>
              <a:rPr sz="1600" dirty="0"/>
              <a:t> hp, String name) {</a:t>
            </a:r>
          </a:p>
          <a:p>
            <a:pPr defTabSz="457200">
              <a:defRPr sz="1200">
                <a:uFillTx/>
                <a:latin typeface="Menlo"/>
                <a:ea typeface="Menlo"/>
                <a:cs typeface="Menlo"/>
                <a:sym typeface="Menlo"/>
              </a:defRPr>
            </a:pPr>
            <a:r>
              <a:rPr sz="1600" dirty="0"/>
              <a:t>	Car car = </a:t>
            </a:r>
            <a:r>
              <a:rPr sz="1600" b="1" dirty="0">
                <a:solidFill>
                  <a:srgbClr val="931A68"/>
                </a:solidFill>
              </a:rPr>
              <a:t>new</a:t>
            </a:r>
            <a:r>
              <a:rPr sz="1600" dirty="0"/>
              <a:t> Car(hp, name, </a:t>
            </a:r>
            <a:r>
              <a:rPr sz="1600" b="1" dirty="0">
                <a:solidFill>
                  <a:srgbClr val="931A68"/>
                </a:solidFill>
              </a:rPr>
              <a:t>null</a:t>
            </a:r>
            <a:r>
              <a:rPr sz="1600" dirty="0"/>
              <a:t>);</a:t>
            </a:r>
          </a:p>
          <a:p>
            <a:pPr defTabSz="457200">
              <a:defRPr sz="1200">
                <a:uFillTx/>
                <a:latin typeface="Menlo"/>
                <a:ea typeface="Menlo"/>
                <a:cs typeface="Menlo"/>
                <a:sym typeface="Menlo"/>
              </a:defRPr>
            </a:pPr>
            <a:r>
              <a:rPr sz="1600" dirty="0"/>
              <a:t>	Car cacheEntry = </a:t>
            </a:r>
            <a:r>
              <a:rPr sz="1600" b="1" dirty="0">
                <a:solidFill>
                  <a:srgbClr val="931A68"/>
                </a:solidFill>
              </a:rPr>
              <a:t>null</a:t>
            </a:r>
            <a:r>
              <a:rPr sz="1600" dirty="0"/>
              <a:t>;</a:t>
            </a:r>
          </a:p>
          <a:p>
            <a:pPr defTabSz="457200">
              <a:defRPr sz="1200">
                <a:uFillTx/>
                <a:latin typeface="Menlo"/>
                <a:ea typeface="Menlo"/>
                <a:cs typeface="Menlo"/>
                <a:sym typeface="Menlo"/>
              </a:defRPr>
            </a:pPr>
            <a:r>
              <a:rPr sz="1600" dirty="0"/>
              <a:t>	</a:t>
            </a:r>
            <a:r>
              <a:rPr sz="1600" b="1" dirty="0">
                <a:solidFill>
                  <a:srgbClr val="931A68"/>
                </a:solidFill>
              </a:rPr>
              <a:t>for</a:t>
            </a:r>
            <a:r>
              <a:rPr sz="1600" dirty="0"/>
              <a:t> (</a:t>
            </a:r>
            <a:r>
              <a:rPr sz="1600" b="1" dirty="0">
                <a:solidFill>
                  <a:srgbClr val="931A68"/>
                </a:solidFill>
              </a:rPr>
              <a:t>int</a:t>
            </a:r>
            <a:r>
              <a:rPr sz="1600" dirty="0"/>
              <a:t> i = 0; i &lt; cache.length; i++) {</a:t>
            </a:r>
          </a:p>
          <a:p>
            <a:pPr defTabSz="457200">
              <a:defRPr sz="1200">
                <a:uFillTx/>
                <a:latin typeface="Menlo"/>
                <a:ea typeface="Menlo"/>
                <a:cs typeface="Menlo"/>
                <a:sym typeface="Menlo"/>
              </a:defRPr>
            </a:pPr>
            <a:r>
              <a:rPr sz="1600" dirty="0"/>
              <a:t>		</a:t>
            </a:r>
            <a:r>
              <a:rPr sz="1600" b="1" dirty="0">
                <a:solidFill>
                  <a:srgbClr val="931A68"/>
                </a:solidFill>
              </a:rPr>
              <a:t>if</a:t>
            </a:r>
            <a:r>
              <a:rPr sz="1600" dirty="0"/>
              <a:t> (car.hp == cache[i].hp &amp;&amp;</a:t>
            </a:r>
          </a:p>
          <a:p>
            <a:pPr defTabSz="457200">
              <a:defRPr sz="1200">
                <a:uFillTx/>
                <a:latin typeface="Menlo"/>
                <a:ea typeface="Menlo"/>
                <a:cs typeface="Menlo"/>
                <a:sym typeface="Menlo"/>
              </a:defRPr>
            </a:pPr>
            <a:r>
              <a:rPr sz="1600" dirty="0"/>
              <a:t>			  car.name == cache[i].name) {</a:t>
            </a:r>
          </a:p>
          <a:p>
            <a:pPr defTabSz="457200">
              <a:defRPr sz="1200">
                <a:uFillTx/>
                <a:latin typeface="Menlo"/>
                <a:ea typeface="Menlo"/>
                <a:cs typeface="Menlo"/>
                <a:sym typeface="Menlo"/>
              </a:defRPr>
            </a:pPr>
            <a:r>
              <a:rPr sz="1600" dirty="0"/>
              <a:t>			cacheEntry = cache[i];</a:t>
            </a:r>
          </a:p>
          <a:p>
            <a:pPr defTabSz="457200">
              <a:defRPr sz="1200" b="1">
                <a:solidFill>
                  <a:srgbClr val="931A68"/>
                </a:solidFill>
                <a:uFillTx/>
                <a:latin typeface="Menlo"/>
                <a:ea typeface="Menlo"/>
                <a:cs typeface="Menlo"/>
                <a:sym typeface="Menlo"/>
              </a:defRPr>
            </a:pPr>
            <a:r>
              <a:rPr sz="1600" b="0" dirty="0">
                <a:solidFill>
                  <a:srgbClr val="000000"/>
                </a:solidFill>
              </a:rPr>
              <a:t>			</a:t>
            </a:r>
            <a:r>
              <a:rPr sz="1600" dirty="0"/>
              <a:t>break</a:t>
            </a:r>
            <a:r>
              <a:rPr sz="1600" b="0" dirty="0">
                <a:solidFill>
                  <a:srgbClr val="000000"/>
                </a:solidFill>
              </a:rPr>
              <a:t>;</a:t>
            </a:r>
          </a:p>
          <a:p>
            <a:pPr defTabSz="457200">
              <a:defRPr sz="1200">
                <a:uFillTx/>
                <a:latin typeface="Menlo"/>
                <a:ea typeface="Menlo"/>
                <a:cs typeface="Menlo"/>
                <a:sym typeface="Menlo"/>
              </a:defRPr>
            </a:pPr>
            <a:r>
              <a:rPr sz="1600" dirty="0"/>
              <a:t>		}</a:t>
            </a:r>
          </a:p>
          <a:p>
            <a:pPr defTabSz="457200">
              <a:defRPr sz="1200">
                <a:uFillTx/>
                <a:latin typeface="Menlo"/>
                <a:ea typeface="Menlo"/>
                <a:cs typeface="Menlo"/>
                <a:sym typeface="Menlo"/>
              </a:defRPr>
            </a:pPr>
            <a:r>
              <a:rPr sz="1600" dirty="0"/>
              <a:t>	}</a:t>
            </a:r>
          </a:p>
          <a:p>
            <a:pPr defTabSz="457200">
              <a:defRPr sz="1200">
                <a:uFillTx/>
                <a:latin typeface="Menlo"/>
                <a:ea typeface="Menlo"/>
                <a:cs typeface="Menlo"/>
                <a:sym typeface="Menlo"/>
              </a:defRPr>
            </a:pPr>
            <a:r>
              <a:rPr sz="1600" dirty="0"/>
              <a:t>	</a:t>
            </a:r>
            <a:r>
              <a:rPr sz="1600" b="1" dirty="0">
                <a:solidFill>
                  <a:srgbClr val="931A68"/>
                </a:solidFill>
              </a:rPr>
              <a:t>if</a:t>
            </a:r>
            <a:r>
              <a:rPr sz="1600" dirty="0"/>
              <a:t> (cacheEntry != </a:t>
            </a:r>
            <a:r>
              <a:rPr sz="1600" b="1" dirty="0">
                <a:solidFill>
                  <a:srgbClr val="931A68"/>
                </a:solidFill>
              </a:rPr>
              <a:t>null</a:t>
            </a:r>
            <a:r>
              <a:rPr sz="1600" dirty="0"/>
              <a:t>) {</a:t>
            </a:r>
          </a:p>
          <a:p>
            <a:pPr defTabSz="457200">
              <a:defRPr sz="1200">
                <a:uFillTx/>
                <a:latin typeface="Menlo"/>
                <a:ea typeface="Menlo"/>
                <a:cs typeface="Menlo"/>
                <a:sym typeface="Menlo"/>
              </a:defRPr>
            </a:pPr>
            <a:r>
              <a:rPr sz="1600" dirty="0"/>
              <a:t>		</a:t>
            </a:r>
            <a:r>
              <a:rPr sz="1600" b="1" dirty="0">
                <a:solidFill>
                  <a:srgbClr val="931A68"/>
                </a:solidFill>
              </a:rPr>
              <a:t>return</a:t>
            </a:r>
            <a:r>
              <a:rPr sz="1600" dirty="0"/>
              <a:t> cacheEntry;</a:t>
            </a:r>
          </a:p>
          <a:p>
            <a:pPr defTabSz="457200">
              <a:defRPr sz="1200" b="1">
                <a:solidFill>
                  <a:srgbClr val="931A68"/>
                </a:solidFill>
                <a:uFillTx/>
                <a:latin typeface="Menlo"/>
                <a:ea typeface="Menlo"/>
                <a:cs typeface="Menlo"/>
                <a:sym typeface="Menlo"/>
              </a:defRPr>
            </a:pPr>
            <a:r>
              <a:rPr sz="1600" b="0" dirty="0">
                <a:solidFill>
                  <a:srgbClr val="000000"/>
                </a:solidFill>
              </a:rPr>
              <a:t>	} </a:t>
            </a:r>
            <a:r>
              <a:rPr sz="1600" dirty="0"/>
              <a:t>else</a:t>
            </a:r>
            <a:r>
              <a:rPr sz="1600" b="0" dirty="0">
                <a:solidFill>
                  <a:srgbClr val="000000"/>
                </a:solidFill>
              </a:rPr>
              <a:t> {</a:t>
            </a:r>
            <a:endParaRPr lang="en-US" sz="1600" b="0" dirty="0">
              <a:solidFill>
                <a:srgbClr val="000000"/>
              </a:solidFill>
            </a:endParaRPr>
          </a:p>
          <a:p>
            <a:pPr defTabSz="457200">
              <a:defRPr sz="1200" b="1">
                <a:solidFill>
                  <a:srgbClr val="931A68"/>
                </a:solidFill>
                <a:uFillTx/>
                <a:latin typeface="Menlo"/>
                <a:ea typeface="Menlo"/>
                <a:cs typeface="Menlo"/>
                <a:sym typeface="Menlo"/>
              </a:defRPr>
            </a:pPr>
            <a:endParaRPr sz="1600" b="0" dirty="0">
              <a:solidFill>
                <a:srgbClr val="000000"/>
              </a:solidFill>
            </a:endParaRPr>
          </a:p>
          <a:p>
            <a:pPr defTabSz="457200">
              <a:defRPr sz="1200">
                <a:uFillTx/>
                <a:latin typeface="Menlo"/>
                <a:ea typeface="Menlo"/>
                <a:cs typeface="Menlo"/>
                <a:sym typeface="Menlo"/>
              </a:defRPr>
            </a:pPr>
            <a:r>
              <a:rPr sz="1600" dirty="0"/>
              <a:t>		addToCache(car);</a:t>
            </a:r>
          </a:p>
          <a:p>
            <a:pPr defTabSz="457200">
              <a:defRPr sz="1200" b="1">
                <a:solidFill>
                  <a:srgbClr val="931A68"/>
                </a:solidFill>
                <a:uFillTx/>
                <a:latin typeface="Menlo"/>
                <a:ea typeface="Menlo"/>
                <a:cs typeface="Menlo"/>
                <a:sym typeface="Menlo"/>
              </a:defRPr>
            </a:pPr>
            <a:r>
              <a:rPr sz="1600" b="0" dirty="0">
                <a:solidFill>
                  <a:srgbClr val="000000"/>
                </a:solidFill>
              </a:rPr>
              <a:t>		</a:t>
            </a:r>
            <a:r>
              <a:rPr sz="1600" dirty="0"/>
              <a:t>return</a:t>
            </a:r>
            <a:r>
              <a:rPr sz="1600" b="0" dirty="0">
                <a:solidFill>
                  <a:srgbClr val="000000"/>
                </a:solidFill>
              </a:rPr>
              <a:t> car;</a:t>
            </a:r>
          </a:p>
          <a:p>
            <a:pPr defTabSz="457200">
              <a:defRPr sz="1200">
                <a:uFillTx/>
                <a:latin typeface="Menlo"/>
                <a:ea typeface="Menlo"/>
                <a:cs typeface="Menlo"/>
                <a:sym typeface="Menlo"/>
              </a:defRPr>
            </a:pPr>
            <a:r>
              <a:rPr sz="1600" dirty="0"/>
              <a:t>	}</a:t>
            </a:r>
          </a:p>
          <a:p>
            <a:pPr defTabSz="457200">
              <a:defRPr sz="1200">
                <a:uFillTx/>
                <a:latin typeface="Menlo"/>
                <a:ea typeface="Menlo"/>
                <a:cs typeface="Menlo"/>
                <a:sym typeface="Menlo"/>
              </a:defRPr>
            </a:pPr>
            <a:r>
              <a:rPr sz="1600" dirty="0"/>
              <a:t>}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8E7D26-60FC-D936-7019-600983C6E836}"/>
              </a:ext>
            </a:extLst>
          </p:cNvPr>
          <p:cNvSpPr txBox="1"/>
          <p:nvPr/>
        </p:nvSpPr>
        <p:spPr>
          <a:xfrm>
            <a:off x="83664" y="4960411"/>
            <a:ext cx="1371600" cy="314876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Slow path</a:t>
            </a:r>
            <a:r>
              <a:rPr lang="en-US" sz="1100" dirty="0"/>
              <a:t> 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ADE06D8-4690-D159-AE6B-AFB65F9313C3}"/>
              </a:ext>
            </a:extLst>
          </p:cNvPr>
          <p:cNvCxnSpPr/>
          <p:nvPr/>
        </p:nvCxnSpPr>
        <p:spPr>
          <a:xfrm>
            <a:off x="998066" y="5072958"/>
            <a:ext cx="235391" cy="0"/>
          </a:xfrm>
          <a:prstGeom prst="straightConnector1">
            <a:avLst/>
          </a:prstGeom>
          <a:ln w="28575" cmpd="sng">
            <a:solidFill>
              <a:schemeClr val="accent1">
                <a:lumMod val="75000"/>
              </a:schemeClr>
            </a:solidFill>
            <a:miter lim="800000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54057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C0024DF-B273-F042-8A58-0C975A196A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Aggressive Optimizations: Partial Escape Analysis 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455168-7830-5980-F6C8-0184B4961C4C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[Date]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E2C142-FC9E-EF79-278D-A43B2379577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Copyright © 2021, Oracle and/or its affiliates  |  Confidential: Internal/Restricted/Highly Restricted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532D51-57A2-80BF-852B-4AEE0347352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45D60D9-5372-5F40-9443-0F9AE5BDC3C8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2" name="Shape 923">
            <a:extLst>
              <a:ext uri="{FF2B5EF4-FFF2-40B4-BE49-F238E27FC236}">
                <a16:creationId xmlns:a16="http://schemas.microsoft.com/office/drawing/2014/main" id="{9093CDD8-2DB6-66ED-C385-54F87BE6BDA6}"/>
              </a:ext>
            </a:extLst>
          </p:cNvPr>
          <p:cNvSpPr/>
          <p:nvPr/>
        </p:nvSpPr>
        <p:spPr>
          <a:xfrm>
            <a:off x="7272109" y="2151162"/>
            <a:ext cx="4384903" cy="4419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xmlns:lc="http://schemas.openxmlformats.org/drawingml/2006/lockedCanvas" val="1"/>
            </a:ext>
          </a:extLst>
        </p:spPr>
        <p:txBody>
          <a:bodyPr lIns="50800" tIns="50800" rIns="50800" bIns="5080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3540" marR="40005" indent="-342900">
              <a:lnSpc>
                <a:spcPct val="160000"/>
              </a:lnSpc>
              <a:spcBef>
                <a:spcPts val="400"/>
              </a:spcBef>
              <a:buClr>
                <a:srgbClr val="B3203E"/>
              </a:buClr>
              <a:buSzPct val="100000"/>
              <a:buFont typeface="Arial"/>
              <a:buChar char="•"/>
            </a:pPr>
            <a:r>
              <a:rPr b="1" dirty="0">
                <a:solidFill>
                  <a:srgbClr val="931A68"/>
                </a:solidFill>
                <a:latin typeface="Menlo"/>
                <a:ea typeface="Menlo"/>
                <a:cs typeface="Menlo"/>
                <a:sym typeface="Menlo"/>
              </a:rPr>
              <a:t>new</a:t>
            </a:r>
            <a:r>
              <a:rPr dirty="0">
                <a:latin typeface="Menlo"/>
                <a:ea typeface="Menlo"/>
                <a:cs typeface="Menlo"/>
                <a:sym typeface="Menlo"/>
              </a:rPr>
              <a:t> Car(...)</a:t>
            </a:r>
            <a:r>
              <a:rPr sz="2000" dirty="0"/>
              <a:t> escapes at:</a:t>
            </a:r>
            <a:endParaRPr lang="en-US" sz="2000">
              <a:latin typeface="Oracle Sans Tab"/>
            </a:endParaRPr>
          </a:p>
          <a:p>
            <a:pPr marL="840740" marR="40005" lvl="1" indent="-342900">
              <a:lnSpc>
                <a:spcPct val="160000"/>
              </a:lnSpc>
              <a:spcBef>
                <a:spcPts val="400"/>
              </a:spcBef>
              <a:buClr>
                <a:srgbClr val="B3203E"/>
              </a:buClr>
              <a:buSzPct val="100000"/>
              <a:buFont typeface="Arial"/>
              <a:buChar char="•"/>
            </a:pPr>
            <a:r>
              <a:rPr sz="1600" dirty="0" err="1">
                <a:latin typeface="Menlo"/>
                <a:ea typeface="Menlo"/>
                <a:cs typeface="Menlo"/>
                <a:sym typeface="Menlo"/>
              </a:rPr>
              <a:t>addToCache</a:t>
            </a:r>
            <a:r>
              <a:rPr sz="1600" dirty="0">
                <a:latin typeface="Menlo"/>
                <a:ea typeface="Menlo"/>
                <a:cs typeface="Menlo"/>
                <a:sym typeface="Menlo"/>
              </a:rPr>
              <a:t>(car);</a:t>
            </a:r>
            <a:endParaRPr lang="en-US" sz="1600">
              <a:solidFill>
                <a:srgbClr val="312D2A"/>
              </a:solidFill>
              <a:latin typeface="Menlo"/>
              <a:ea typeface="Menlo"/>
              <a:cs typeface="Menlo"/>
            </a:endParaRPr>
          </a:p>
          <a:p>
            <a:pPr marL="840740" marR="40005" lvl="1" indent="-342900">
              <a:lnSpc>
                <a:spcPct val="160000"/>
              </a:lnSpc>
              <a:spcBef>
                <a:spcPts val="400"/>
              </a:spcBef>
              <a:buClr>
                <a:srgbClr val="B3203E"/>
              </a:buClr>
              <a:buSzPct val="100000"/>
              <a:buFont typeface="Arial"/>
              <a:buChar char="•"/>
            </a:pPr>
            <a:r>
              <a:rPr sz="1200" b="1" dirty="0">
                <a:solidFill>
                  <a:srgbClr val="931A68"/>
                </a:solidFill>
                <a:latin typeface="Menlo"/>
                <a:ea typeface="Menlo"/>
                <a:cs typeface="Menlo"/>
                <a:sym typeface="Menlo"/>
              </a:rPr>
              <a:t>return</a:t>
            </a:r>
            <a:r>
              <a:rPr sz="1200" dirty="0">
                <a:latin typeface="Menlo"/>
                <a:ea typeface="Menlo"/>
                <a:cs typeface="Menlo"/>
                <a:sym typeface="Menlo"/>
              </a:rPr>
              <a:t> car;</a:t>
            </a:r>
            <a:endParaRPr lang="en-US" sz="1200">
              <a:latin typeface="Menlo"/>
            </a:endParaRPr>
          </a:p>
          <a:p>
            <a:pPr marL="383540" marR="40005" indent="-342900">
              <a:lnSpc>
                <a:spcPct val="160000"/>
              </a:lnSpc>
              <a:spcBef>
                <a:spcPts val="400"/>
              </a:spcBef>
              <a:buClr>
                <a:srgbClr val="B3203E"/>
              </a:buClr>
              <a:buSzPct val="100000"/>
              <a:buFont typeface="Arial"/>
              <a:buChar char="•"/>
            </a:pPr>
            <a:r>
              <a:rPr sz="2000" dirty="0"/>
              <a:t>Might be a very unlikely </a:t>
            </a:r>
            <a:r>
              <a:rPr lang="en-US" sz="2000" dirty="0"/>
              <a:t>path</a:t>
            </a:r>
            <a:endParaRPr lang="en-US" sz="2000">
              <a:latin typeface="Menlo"/>
            </a:endParaRPr>
          </a:p>
          <a:p>
            <a:pPr marL="383540" marR="40005" indent="-342900">
              <a:lnSpc>
                <a:spcPct val="160000"/>
              </a:lnSpc>
              <a:spcBef>
                <a:spcPts val="400"/>
              </a:spcBef>
              <a:buClr>
                <a:srgbClr val="B3203E"/>
              </a:buClr>
              <a:buSzPct val="100000"/>
              <a:buFont typeface="Arial"/>
              <a:buChar char="•"/>
            </a:pPr>
            <a:r>
              <a:rPr lang="en-US" sz="2000" dirty="0"/>
              <a:t>No</a:t>
            </a:r>
            <a:r>
              <a:rPr sz="2000" dirty="0"/>
              <a:t> allocation </a:t>
            </a:r>
            <a:r>
              <a:rPr lang="en-US" sz="2000" dirty="0"/>
              <a:t>on hot path</a:t>
            </a:r>
            <a:endParaRPr sz="2000">
              <a:latin typeface="Menlo"/>
            </a:endParaRPr>
          </a:p>
        </p:txBody>
      </p:sp>
      <p:sp>
        <p:nvSpPr>
          <p:cNvPr id="8" name="Shape 922">
            <a:extLst>
              <a:ext uri="{FF2B5EF4-FFF2-40B4-BE49-F238E27FC236}">
                <a16:creationId xmlns:a16="http://schemas.microsoft.com/office/drawing/2014/main" id="{8A4E5CB7-16A1-8326-6E08-36A2CA531FE5}"/>
              </a:ext>
            </a:extLst>
          </p:cNvPr>
          <p:cNvSpPr/>
          <p:nvPr/>
        </p:nvSpPr>
        <p:spPr>
          <a:xfrm>
            <a:off x="720497" y="1540329"/>
            <a:ext cx="6274153" cy="45345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lc="http://schemas.openxmlformats.org/drawingml/2006/lockedCanvas" xmlns=""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>
              <a:defRPr sz="1200">
                <a:uFillTx/>
                <a:latin typeface="Menlo"/>
                <a:ea typeface="Menlo"/>
                <a:cs typeface="Menlo"/>
                <a:sym typeface="Menlo"/>
              </a:defRPr>
            </a:pPr>
            <a:r>
              <a:rPr sz="1600" b="1" dirty="0">
                <a:solidFill>
                  <a:srgbClr val="931A68"/>
                </a:solidFill>
              </a:rPr>
              <a:t>public</a:t>
            </a:r>
            <a:r>
              <a:rPr sz="1600" dirty="0"/>
              <a:t> </a:t>
            </a:r>
            <a:r>
              <a:rPr sz="1600" b="1" dirty="0">
                <a:solidFill>
                  <a:srgbClr val="931A68"/>
                </a:solidFill>
              </a:rPr>
              <a:t>static</a:t>
            </a:r>
            <a:r>
              <a:rPr sz="1600" dirty="0"/>
              <a:t> Car getCached(</a:t>
            </a:r>
            <a:r>
              <a:rPr sz="1600" b="1" dirty="0">
                <a:solidFill>
                  <a:srgbClr val="931A68"/>
                </a:solidFill>
              </a:rPr>
              <a:t>int</a:t>
            </a:r>
            <a:r>
              <a:rPr sz="1600" dirty="0"/>
              <a:t> hp, String name) {</a:t>
            </a:r>
            <a:endParaRPr lang="en-US" sz="1600" dirty="0"/>
          </a:p>
          <a:p>
            <a:pPr defTabSz="457200">
              <a:defRPr sz="1200">
                <a:uFillTx/>
                <a:latin typeface="Menlo"/>
                <a:ea typeface="Menlo"/>
                <a:cs typeface="Menlo"/>
                <a:sym typeface="Menlo"/>
              </a:defRPr>
            </a:pPr>
            <a:endParaRPr sz="1600" dirty="0"/>
          </a:p>
          <a:p>
            <a:pPr defTabSz="457200">
              <a:defRPr sz="1200">
                <a:uFillTx/>
                <a:latin typeface="Menlo"/>
                <a:ea typeface="Menlo"/>
                <a:cs typeface="Menlo"/>
                <a:sym typeface="Menlo"/>
              </a:defRPr>
            </a:pPr>
            <a:r>
              <a:rPr sz="1600" dirty="0"/>
              <a:t>	Car cacheEntry = </a:t>
            </a:r>
            <a:r>
              <a:rPr sz="1600" b="1" dirty="0">
                <a:solidFill>
                  <a:srgbClr val="931A68"/>
                </a:solidFill>
              </a:rPr>
              <a:t>null</a:t>
            </a:r>
            <a:r>
              <a:rPr sz="1600" dirty="0"/>
              <a:t>;</a:t>
            </a:r>
          </a:p>
          <a:p>
            <a:pPr defTabSz="457200">
              <a:defRPr sz="1200">
                <a:uFillTx/>
                <a:latin typeface="Menlo"/>
                <a:ea typeface="Menlo"/>
                <a:cs typeface="Menlo"/>
                <a:sym typeface="Menlo"/>
              </a:defRPr>
            </a:pPr>
            <a:r>
              <a:rPr sz="1600" dirty="0"/>
              <a:t>	</a:t>
            </a:r>
            <a:r>
              <a:rPr sz="1600" b="1" dirty="0">
                <a:solidFill>
                  <a:srgbClr val="931A68"/>
                </a:solidFill>
              </a:rPr>
              <a:t>for</a:t>
            </a:r>
            <a:r>
              <a:rPr sz="1600" dirty="0"/>
              <a:t> (</a:t>
            </a:r>
            <a:r>
              <a:rPr sz="1600" b="1" dirty="0">
                <a:solidFill>
                  <a:srgbClr val="931A68"/>
                </a:solidFill>
              </a:rPr>
              <a:t>int</a:t>
            </a:r>
            <a:r>
              <a:rPr sz="1600" dirty="0"/>
              <a:t> i = 0; i &lt; cache.length; i++) {</a:t>
            </a:r>
          </a:p>
          <a:p>
            <a:pPr defTabSz="457200">
              <a:defRPr sz="1200">
                <a:uFillTx/>
                <a:latin typeface="Menlo"/>
                <a:ea typeface="Menlo"/>
                <a:cs typeface="Menlo"/>
                <a:sym typeface="Menlo"/>
              </a:defRPr>
            </a:pPr>
            <a:r>
              <a:rPr sz="1600" dirty="0"/>
              <a:t>		</a:t>
            </a:r>
            <a:r>
              <a:rPr sz="1600" b="1" dirty="0">
                <a:solidFill>
                  <a:srgbClr val="931A68"/>
                </a:solidFill>
              </a:rPr>
              <a:t>if</a:t>
            </a:r>
            <a:r>
              <a:rPr sz="1600" dirty="0"/>
              <a:t> (hp == cache[i].hp &amp;&amp;</a:t>
            </a:r>
          </a:p>
          <a:p>
            <a:pPr defTabSz="457200">
              <a:defRPr sz="1200">
                <a:uFillTx/>
                <a:latin typeface="Menlo"/>
                <a:ea typeface="Menlo"/>
                <a:cs typeface="Menlo"/>
                <a:sym typeface="Menlo"/>
              </a:defRPr>
            </a:pPr>
            <a:r>
              <a:rPr sz="1600" dirty="0"/>
              <a:t>			  name == cache[i].name) {</a:t>
            </a:r>
          </a:p>
          <a:p>
            <a:pPr defTabSz="457200">
              <a:defRPr sz="1200">
                <a:uFillTx/>
                <a:latin typeface="Menlo"/>
                <a:ea typeface="Menlo"/>
                <a:cs typeface="Menlo"/>
                <a:sym typeface="Menlo"/>
              </a:defRPr>
            </a:pPr>
            <a:r>
              <a:rPr sz="1600" dirty="0"/>
              <a:t>			cacheEntry = cache[i];</a:t>
            </a:r>
          </a:p>
          <a:p>
            <a:pPr defTabSz="457200">
              <a:defRPr sz="1200" b="1">
                <a:solidFill>
                  <a:srgbClr val="931A68"/>
                </a:solidFill>
                <a:uFillTx/>
                <a:latin typeface="Menlo"/>
                <a:ea typeface="Menlo"/>
                <a:cs typeface="Menlo"/>
                <a:sym typeface="Menlo"/>
              </a:defRPr>
            </a:pPr>
            <a:r>
              <a:rPr sz="1600" b="0" dirty="0">
                <a:solidFill>
                  <a:srgbClr val="000000"/>
                </a:solidFill>
              </a:rPr>
              <a:t>			</a:t>
            </a:r>
            <a:r>
              <a:rPr sz="1600" dirty="0"/>
              <a:t>break</a:t>
            </a:r>
            <a:r>
              <a:rPr sz="1600" b="0" dirty="0">
                <a:solidFill>
                  <a:srgbClr val="000000"/>
                </a:solidFill>
              </a:rPr>
              <a:t>;</a:t>
            </a:r>
          </a:p>
          <a:p>
            <a:pPr defTabSz="457200">
              <a:defRPr sz="1200">
                <a:uFillTx/>
                <a:latin typeface="Menlo"/>
                <a:ea typeface="Menlo"/>
                <a:cs typeface="Menlo"/>
                <a:sym typeface="Menlo"/>
              </a:defRPr>
            </a:pPr>
            <a:r>
              <a:rPr sz="1600" dirty="0"/>
              <a:t>		}</a:t>
            </a:r>
          </a:p>
          <a:p>
            <a:pPr defTabSz="457200">
              <a:defRPr sz="1200">
                <a:uFillTx/>
                <a:latin typeface="Menlo"/>
                <a:ea typeface="Menlo"/>
                <a:cs typeface="Menlo"/>
                <a:sym typeface="Menlo"/>
              </a:defRPr>
            </a:pPr>
            <a:r>
              <a:rPr sz="1600" dirty="0"/>
              <a:t>	}</a:t>
            </a:r>
          </a:p>
          <a:p>
            <a:pPr defTabSz="457200">
              <a:defRPr sz="1200">
                <a:uFillTx/>
                <a:latin typeface="Menlo"/>
                <a:ea typeface="Menlo"/>
                <a:cs typeface="Menlo"/>
                <a:sym typeface="Menlo"/>
              </a:defRPr>
            </a:pPr>
            <a:r>
              <a:rPr sz="1600" dirty="0"/>
              <a:t>	</a:t>
            </a:r>
            <a:r>
              <a:rPr sz="1600" b="1" dirty="0">
                <a:solidFill>
                  <a:srgbClr val="931A68"/>
                </a:solidFill>
              </a:rPr>
              <a:t>if</a:t>
            </a:r>
            <a:r>
              <a:rPr sz="1600" dirty="0"/>
              <a:t> (cacheEntry != </a:t>
            </a:r>
            <a:r>
              <a:rPr sz="1600" b="1" dirty="0">
                <a:solidFill>
                  <a:srgbClr val="931A68"/>
                </a:solidFill>
              </a:rPr>
              <a:t>null</a:t>
            </a:r>
            <a:r>
              <a:rPr sz="1600" dirty="0"/>
              <a:t>) {</a:t>
            </a:r>
          </a:p>
          <a:p>
            <a:pPr defTabSz="457200">
              <a:defRPr sz="1200">
                <a:uFillTx/>
                <a:latin typeface="Menlo"/>
                <a:ea typeface="Menlo"/>
                <a:cs typeface="Menlo"/>
                <a:sym typeface="Menlo"/>
              </a:defRPr>
            </a:pPr>
            <a:r>
              <a:rPr sz="1600" dirty="0"/>
              <a:t>		</a:t>
            </a:r>
            <a:r>
              <a:rPr sz="1600" b="1" dirty="0">
                <a:solidFill>
                  <a:srgbClr val="931A68"/>
                </a:solidFill>
              </a:rPr>
              <a:t>return</a:t>
            </a:r>
            <a:r>
              <a:rPr sz="1600" dirty="0"/>
              <a:t> cacheEntry;</a:t>
            </a:r>
          </a:p>
          <a:p>
            <a:pPr defTabSz="457200">
              <a:defRPr sz="1200" b="1">
                <a:solidFill>
                  <a:srgbClr val="931A68"/>
                </a:solidFill>
                <a:uFillTx/>
                <a:latin typeface="Menlo"/>
                <a:ea typeface="Menlo"/>
                <a:cs typeface="Menlo"/>
                <a:sym typeface="Menlo"/>
              </a:defRPr>
            </a:pPr>
            <a:r>
              <a:rPr sz="1600" b="0" dirty="0">
                <a:solidFill>
                  <a:srgbClr val="000000"/>
                </a:solidFill>
              </a:rPr>
              <a:t>	} </a:t>
            </a:r>
            <a:r>
              <a:rPr sz="1600" dirty="0"/>
              <a:t>else</a:t>
            </a:r>
            <a:r>
              <a:rPr sz="1600" b="0" dirty="0">
                <a:solidFill>
                  <a:srgbClr val="000000"/>
                </a:solidFill>
              </a:rPr>
              <a:t> {</a:t>
            </a:r>
          </a:p>
          <a:p>
            <a:pPr defTabSz="457200">
              <a:defRPr sz="1200">
                <a:uFillTx/>
                <a:latin typeface="Menlo"/>
                <a:ea typeface="Menlo"/>
                <a:cs typeface="Menlo"/>
                <a:sym typeface="Menlo"/>
              </a:defRPr>
            </a:pPr>
            <a:r>
              <a:rPr sz="1600" dirty="0"/>
              <a:t>		Car car = </a:t>
            </a:r>
            <a:r>
              <a:rPr sz="1600" b="1" dirty="0">
                <a:solidFill>
                  <a:srgbClr val="931A68"/>
                </a:solidFill>
              </a:rPr>
              <a:t>new</a:t>
            </a:r>
            <a:r>
              <a:rPr sz="1600" dirty="0"/>
              <a:t> Car(hp, name, </a:t>
            </a:r>
            <a:r>
              <a:rPr sz="1600" b="1" dirty="0">
                <a:solidFill>
                  <a:srgbClr val="931A68"/>
                </a:solidFill>
              </a:rPr>
              <a:t>null</a:t>
            </a:r>
            <a:r>
              <a:rPr sz="1600" dirty="0"/>
              <a:t>);</a:t>
            </a:r>
          </a:p>
          <a:p>
            <a:pPr defTabSz="457200">
              <a:defRPr sz="1200">
                <a:uFillTx/>
                <a:latin typeface="Menlo"/>
                <a:ea typeface="Menlo"/>
                <a:cs typeface="Menlo"/>
                <a:sym typeface="Menlo"/>
              </a:defRPr>
            </a:pPr>
            <a:r>
              <a:rPr sz="1600" dirty="0"/>
              <a:t>		addToCache(car);</a:t>
            </a:r>
          </a:p>
          <a:p>
            <a:pPr defTabSz="457200">
              <a:defRPr sz="1200" b="1">
                <a:solidFill>
                  <a:srgbClr val="931A68"/>
                </a:solidFill>
                <a:uFillTx/>
                <a:latin typeface="Menlo"/>
                <a:ea typeface="Menlo"/>
                <a:cs typeface="Menlo"/>
                <a:sym typeface="Menlo"/>
              </a:defRPr>
            </a:pPr>
            <a:r>
              <a:rPr sz="1600" b="0" dirty="0">
                <a:solidFill>
                  <a:srgbClr val="000000"/>
                </a:solidFill>
              </a:rPr>
              <a:t>		</a:t>
            </a:r>
            <a:r>
              <a:rPr sz="1600" dirty="0"/>
              <a:t>return</a:t>
            </a:r>
            <a:r>
              <a:rPr sz="1600" b="0" dirty="0">
                <a:solidFill>
                  <a:srgbClr val="000000"/>
                </a:solidFill>
              </a:rPr>
              <a:t> car;</a:t>
            </a:r>
          </a:p>
          <a:p>
            <a:pPr defTabSz="457200">
              <a:defRPr sz="1200">
                <a:uFillTx/>
                <a:latin typeface="Menlo"/>
                <a:ea typeface="Menlo"/>
                <a:cs typeface="Menlo"/>
                <a:sym typeface="Menlo"/>
              </a:defRPr>
            </a:pPr>
            <a:r>
              <a:rPr sz="1600" dirty="0"/>
              <a:t>	}</a:t>
            </a:r>
          </a:p>
          <a:p>
            <a:pPr defTabSz="457200">
              <a:defRPr sz="1200">
                <a:uFillTx/>
                <a:latin typeface="Menlo"/>
                <a:ea typeface="Menlo"/>
                <a:cs typeface="Menlo"/>
                <a:sym typeface="Menlo"/>
              </a:defRPr>
            </a:pPr>
            <a:r>
              <a:rPr sz="1600" dirty="0"/>
              <a:t>}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74CEF80-6263-138D-6B88-1D96D80E6FFC}"/>
              </a:ext>
            </a:extLst>
          </p:cNvPr>
          <p:cNvSpPr txBox="1"/>
          <p:nvPr/>
        </p:nvSpPr>
        <p:spPr>
          <a:xfrm>
            <a:off x="83664" y="4960411"/>
            <a:ext cx="1371600" cy="314876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Slow path</a:t>
            </a:r>
            <a:r>
              <a:rPr lang="en-US" sz="1100" dirty="0"/>
              <a:t> 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B1C9124-5A46-D8BD-873B-C23F0652A0D4}"/>
              </a:ext>
            </a:extLst>
          </p:cNvPr>
          <p:cNvCxnSpPr/>
          <p:nvPr/>
        </p:nvCxnSpPr>
        <p:spPr>
          <a:xfrm>
            <a:off x="998066" y="5072958"/>
            <a:ext cx="235391" cy="0"/>
          </a:xfrm>
          <a:prstGeom prst="straightConnector1">
            <a:avLst/>
          </a:prstGeom>
          <a:ln w="28575" cmpd="sng">
            <a:solidFill>
              <a:schemeClr val="accent1">
                <a:lumMod val="75000"/>
              </a:schemeClr>
            </a:solidFill>
            <a:miter lim="800000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A9B61BB2-63ED-2584-B401-C487408B65BE}"/>
              </a:ext>
            </a:extLst>
          </p:cNvPr>
          <p:cNvSpPr txBox="1"/>
          <p:nvPr/>
        </p:nvSpPr>
        <p:spPr>
          <a:xfrm>
            <a:off x="4724400" y="3200400"/>
            <a:ext cx="2743200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Partial escape analysis and scalar replacement for Java.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F4097B6-22BB-9B3E-26EF-806634B9FF93}"/>
              </a:ext>
            </a:extLst>
          </p:cNvPr>
          <p:cNvSpPr txBox="1"/>
          <p:nvPr/>
        </p:nvSpPr>
        <p:spPr>
          <a:xfrm>
            <a:off x="719114" y="6179476"/>
            <a:ext cx="12484546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00" b="1" dirty="0">
                <a:hlinkClick r:id="rId2"/>
              </a:rPr>
              <a:t>Stadler et al., CGO 14',</a:t>
            </a:r>
            <a:r>
              <a:rPr lang="en-US" sz="1000" b="1" dirty="0">
                <a:ea typeface="+mn-lt"/>
                <a:cs typeface="+mn-lt"/>
                <a:hlinkClick r:id="rId2"/>
              </a:rPr>
              <a:t> Partial escape analysis and scalar replacement for Java.</a:t>
            </a:r>
            <a:endParaRPr lang="en-US" sz="1000">
              <a:ea typeface="+mn-lt"/>
              <a:cs typeface="+mn-lt"/>
            </a:endParaRPr>
          </a:p>
          <a:p>
            <a:endParaRPr lang="en-US" sz="1000" b="1" dirty="0"/>
          </a:p>
        </p:txBody>
      </p:sp>
    </p:spTree>
    <p:extLst>
      <p:ext uri="{BB962C8B-B14F-4D97-AF65-F5344CB8AC3E}">
        <p14:creationId xmlns:p14="http://schemas.microsoft.com/office/powerpoint/2010/main" val="31954771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C0024DF-B273-F042-8A58-0C975A196A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Aggressive Optimizations: Simulation-Based Path Duplication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455168-7830-5980-F6C8-0184B4961C4C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[Date]</a:t>
            </a:r>
            <a:endParaRPr lang="en-US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4E8B4E7E-D0F6-0FCE-AA16-742F251C3406}"/>
              </a:ext>
            </a:extLst>
          </p:cNvPr>
          <p:cNvSpPr/>
          <p:nvPr/>
        </p:nvSpPr>
        <p:spPr>
          <a:xfrm>
            <a:off x="2208212" y="1752600"/>
            <a:ext cx="8458200" cy="397031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err="1">
                <a:latin typeface="Consolas"/>
                <a:cs typeface="Consolas"/>
              </a:rPr>
              <a:t>def</a:t>
            </a:r>
            <a:r>
              <a:rPr lang="en-US" sz="2800" dirty="0">
                <a:latin typeface="Consolas"/>
                <a:cs typeface="Consolas"/>
              </a:rPr>
              <a:t> f(a: </a:t>
            </a:r>
            <a:r>
              <a:rPr lang="en-US" sz="2800" dirty="0" err="1">
                <a:latin typeface="Consolas"/>
                <a:cs typeface="Consolas"/>
              </a:rPr>
              <a:t>Int</a:t>
            </a:r>
            <a:r>
              <a:rPr lang="en-US" sz="2800" dirty="0">
                <a:latin typeface="Consolas"/>
                <a:cs typeface="Consolas"/>
              </a:rPr>
              <a:t>, b: </a:t>
            </a:r>
            <a:r>
              <a:rPr lang="en-US" sz="2800" dirty="0" err="1">
                <a:latin typeface="Consolas"/>
                <a:cs typeface="Consolas"/>
              </a:rPr>
              <a:t>Int</a:t>
            </a:r>
            <a:r>
              <a:rPr lang="en-US" sz="2800" dirty="0">
                <a:latin typeface="Consolas"/>
                <a:cs typeface="Consolas"/>
              </a:rPr>
              <a:t>, x: Array[</a:t>
            </a:r>
            <a:r>
              <a:rPr lang="en-US" sz="2800" dirty="0" err="1">
                <a:latin typeface="Consolas"/>
                <a:cs typeface="Consolas"/>
              </a:rPr>
              <a:t>Int</a:t>
            </a:r>
            <a:r>
              <a:rPr lang="en-US" sz="2800" dirty="0">
                <a:latin typeface="Consolas"/>
                <a:cs typeface="Consolas"/>
              </a:rPr>
              <a:t>]) = {</a:t>
            </a:r>
          </a:p>
          <a:p>
            <a:r>
              <a:rPr lang="en-US" sz="2800" dirty="0">
                <a:latin typeface="Consolas"/>
                <a:cs typeface="Consolas"/>
              </a:rPr>
              <a:t>    </a:t>
            </a:r>
            <a:r>
              <a:rPr lang="en-US" sz="2800" dirty="0" err="1">
                <a:latin typeface="Consolas"/>
                <a:cs typeface="Consolas"/>
              </a:rPr>
              <a:t>var</a:t>
            </a:r>
            <a:r>
              <a:rPr lang="en-US" sz="2800" dirty="0">
                <a:latin typeface="Consolas"/>
                <a:cs typeface="Consolas"/>
              </a:rPr>
              <a:t> p: </a:t>
            </a:r>
            <a:r>
              <a:rPr lang="en-US" sz="2800" dirty="0" err="1">
                <a:latin typeface="Consolas"/>
                <a:cs typeface="Consolas"/>
              </a:rPr>
              <a:t>Int</a:t>
            </a:r>
            <a:r>
              <a:rPr lang="en-US" sz="2800" dirty="0">
                <a:latin typeface="Consolas"/>
                <a:cs typeface="Consolas"/>
              </a:rPr>
              <a:t> = _</a:t>
            </a:r>
          </a:p>
          <a:p>
            <a:r>
              <a:rPr lang="en-US" sz="2800" dirty="0">
                <a:latin typeface="Consolas"/>
                <a:cs typeface="Consolas"/>
              </a:rPr>
              <a:t>    if (a &gt; b) { </a:t>
            </a:r>
          </a:p>
          <a:p>
            <a:r>
              <a:rPr lang="en-US" sz="2800" dirty="0">
                <a:latin typeface="Consolas"/>
                <a:cs typeface="Consolas"/>
              </a:rPr>
              <a:t>        p = a </a:t>
            </a:r>
          </a:p>
          <a:p>
            <a:r>
              <a:rPr lang="en-US" sz="2800" dirty="0">
                <a:latin typeface="Consolas"/>
                <a:cs typeface="Consolas"/>
              </a:rPr>
              <a:t>    } else {</a:t>
            </a:r>
          </a:p>
          <a:p>
            <a:r>
              <a:rPr lang="en-US" sz="2800" dirty="0">
                <a:latin typeface="Consolas"/>
                <a:cs typeface="Consolas"/>
              </a:rPr>
              <a:t>        p = 2 </a:t>
            </a:r>
          </a:p>
          <a:p>
            <a:r>
              <a:rPr lang="en-US" sz="2800" dirty="0">
                <a:latin typeface="Consolas"/>
                <a:cs typeface="Consolas"/>
              </a:rPr>
              <a:t>    }</a:t>
            </a:r>
          </a:p>
          <a:p>
            <a:r>
              <a:rPr lang="en-US" sz="2800" dirty="0">
                <a:latin typeface="Consolas"/>
                <a:cs typeface="Consolas"/>
              </a:rPr>
              <a:t>    </a:t>
            </a:r>
            <a:r>
              <a:rPr lang="en-US" sz="2800" dirty="0" err="1">
                <a:latin typeface="Consolas"/>
                <a:cs typeface="Consolas"/>
              </a:rPr>
              <a:t>x.length</a:t>
            </a:r>
            <a:r>
              <a:rPr lang="en-US" sz="2800" dirty="0">
                <a:latin typeface="Consolas"/>
                <a:cs typeface="Consolas"/>
              </a:rPr>
              <a:t> / p </a:t>
            </a:r>
          </a:p>
          <a:p>
            <a:r>
              <a:rPr lang="en-US" sz="2800" dirty="0">
                <a:latin typeface="Consolas"/>
                <a:cs typeface="Consolas"/>
              </a:rPr>
              <a:t>}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09B85AC-82B0-4D21-02C2-5697C315D72F}"/>
              </a:ext>
            </a:extLst>
          </p:cNvPr>
          <p:cNvGrpSpPr/>
          <p:nvPr/>
        </p:nvGrpSpPr>
        <p:grpSpPr>
          <a:xfrm>
            <a:off x="989012" y="3157262"/>
            <a:ext cx="2590800" cy="1227702"/>
            <a:chOff x="989012" y="3157262"/>
            <a:chExt cx="2590800" cy="1227702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5371A50B-6FF5-1AAA-FF80-DB15C6A36301}"/>
                </a:ext>
              </a:extLst>
            </p:cNvPr>
            <p:cNvGrpSpPr/>
            <p:nvPr/>
          </p:nvGrpSpPr>
          <p:grpSpPr>
            <a:xfrm>
              <a:off x="989012" y="3157262"/>
              <a:ext cx="2590800" cy="314876"/>
              <a:chOff x="989012" y="3157262"/>
              <a:chExt cx="2590800" cy="314876"/>
            </a:xfrm>
          </p:grpSpPr>
          <p:cxnSp>
            <p:nvCxnSpPr>
              <p:cNvPr id="55" name="Straight Arrow Connector 54">
                <a:extLst>
                  <a:ext uri="{FF2B5EF4-FFF2-40B4-BE49-F238E27FC236}">
                    <a16:creationId xmlns:a16="http://schemas.microsoft.com/office/drawing/2014/main" id="{3FE2C25F-721E-2C95-9A7B-722660B666B7}"/>
                  </a:ext>
                </a:extLst>
              </p:cNvPr>
              <p:cNvCxnSpPr/>
              <p:nvPr/>
            </p:nvCxnSpPr>
            <p:spPr>
              <a:xfrm>
                <a:off x="2665412" y="3352800"/>
                <a:ext cx="914400" cy="0"/>
              </a:xfrm>
              <a:prstGeom prst="straightConnector1">
                <a:avLst/>
              </a:prstGeom>
              <a:ln w="28575" cmpd="sng">
                <a:solidFill>
                  <a:schemeClr val="accent1">
                    <a:lumMod val="75000"/>
                  </a:schemeClr>
                </a:solidFill>
                <a:miter lim="800000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6" name="TextBox 8">
                <a:extLst>
                  <a:ext uri="{FF2B5EF4-FFF2-40B4-BE49-F238E27FC236}">
                    <a16:creationId xmlns:a16="http://schemas.microsoft.com/office/drawing/2014/main" id="{B36317FF-20CE-B17C-22C9-372A43C2D83F}"/>
                  </a:ext>
                </a:extLst>
              </p:cNvPr>
              <p:cNvSpPr txBox="1"/>
              <p:nvPr/>
            </p:nvSpPr>
            <p:spPr>
              <a:xfrm>
                <a:off x="989012" y="3157262"/>
                <a:ext cx="1371600" cy="31487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90000"/>
                  </a:lnSpc>
                </a:pPr>
                <a:r>
                  <a:rPr lang="en-US" sz="2400" dirty="0">
                    <a:solidFill>
                      <a:schemeClr val="accent1">
                        <a:lumMod val="75000"/>
                      </a:schemeClr>
                    </a:solidFill>
                  </a:rPr>
                  <a:t>Slow path</a:t>
                </a:r>
                <a:r>
                  <a:rPr lang="en-US" dirty="0"/>
                  <a:t> </a:t>
                </a:r>
              </a:p>
            </p:txBody>
          </p:sp>
        </p:grp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92E2E918-5009-4585-F4BF-820AD9F30E9C}"/>
                </a:ext>
              </a:extLst>
            </p:cNvPr>
            <p:cNvGrpSpPr/>
            <p:nvPr/>
          </p:nvGrpSpPr>
          <p:grpSpPr>
            <a:xfrm>
              <a:off x="989012" y="4038600"/>
              <a:ext cx="2590800" cy="346364"/>
              <a:chOff x="989012" y="4038600"/>
              <a:chExt cx="2590800" cy="346364"/>
            </a:xfrm>
          </p:grpSpPr>
          <p:cxnSp>
            <p:nvCxnSpPr>
              <p:cNvPr id="53" name="Straight Arrow Connector 52">
                <a:extLst>
                  <a:ext uri="{FF2B5EF4-FFF2-40B4-BE49-F238E27FC236}">
                    <a16:creationId xmlns:a16="http://schemas.microsoft.com/office/drawing/2014/main" id="{89D50018-0C26-386D-158F-DE58432EEE1E}"/>
                  </a:ext>
                </a:extLst>
              </p:cNvPr>
              <p:cNvCxnSpPr/>
              <p:nvPr/>
            </p:nvCxnSpPr>
            <p:spPr>
              <a:xfrm>
                <a:off x="2665412" y="4232564"/>
                <a:ext cx="914400" cy="0"/>
              </a:xfrm>
              <a:prstGeom prst="straightConnector1">
                <a:avLst/>
              </a:prstGeom>
              <a:ln w="28575" cmpd="sng">
                <a:solidFill>
                  <a:schemeClr val="accent1">
                    <a:lumMod val="75000"/>
                  </a:schemeClr>
                </a:solidFill>
                <a:miter lim="800000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4" name="TextBox 6">
                <a:extLst>
                  <a:ext uri="{FF2B5EF4-FFF2-40B4-BE49-F238E27FC236}">
                    <a16:creationId xmlns:a16="http://schemas.microsoft.com/office/drawing/2014/main" id="{01B8D4F6-FF1C-2883-FEFE-3A70C815DE3C}"/>
                  </a:ext>
                </a:extLst>
              </p:cNvPr>
              <p:cNvSpPr txBox="1"/>
              <p:nvPr/>
            </p:nvSpPr>
            <p:spPr>
              <a:xfrm>
                <a:off x="989012" y="4038600"/>
                <a:ext cx="1371600" cy="34636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90000"/>
                  </a:lnSpc>
                </a:pPr>
                <a:r>
                  <a:rPr lang="en-US" sz="2400" dirty="0">
                    <a:solidFill>
                      <a:schemeClr val="accent1">
                        <a:lumMod val="75000"/>
                      </a:schemeClr>
                    </a:solidFill>
                  </a:rPr>
                  <a:t>Fast path</a:t>
                </a:r>
                <a:endParaRPr lang="en-US" dirty="0"/>
              </a:p>
            </p:txBody>
          </p:sp>
        </p:grp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45538280-9AD0-5F70-148C-C620827C2EE5}"/>
              </a:ext>
            </a:extLst>
          </p:cNvPr>
          <p:cNvGrpSpPr/>
          <p:nvPr/>
        </p:nvGrpSpPr>
        <p:grpSpPr>
          <a:xfrm>
            <a:off x="2970212" y="4800600"/>
            <a:ext cx="2819400" cy="1260764"/>
            <a:chOff x="2970212" y="4800600"/>
            <a:chExt cx="2819400" cy="1260764"/>
          </a:xfrm>
        </p:grpSpPr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A5C8EE54-5451-81AB-45E9-5E191A7EDA5F}"/>
                </a:ext>
              </a:extLst>
            </p:cNvPr>
            <p:cNvCxnSpPr/>
            <p:nvPr/>
          </p:nvCxnSpPr>
          <p:spPr>
            <a:xfrm flipV="1">
              <a:off x="4418012" y="5334000"/>
              <a:ext cx="0" cy="381000"/>
            </a:xfrm>
            <a:prstGeom prst="straightConnector1">
              <a:avLst/>
            </a:prstGeom>
            <a:ln w="28575" cmpd="sng">
              <a:solidFill>
                <a:schemeClr val="accent1">
                  <a:lumMod val="75000"/>
                </a:schemeClr>
              </a:solidFill>
              <a:miter lim="800000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A3DEEBA0-7AFF-1EF3-1A92-CBAF0869C774}"/>
                </a:ext>
              </a:extLst>
            </p:cNvPr>
            <p:cNvGrpSpPr/>
            <p:nvPr/>
          </p:nvGrpSpPr>
          <p:grpSpPr>
            <a:xfrm>
              <a:off x="2970212" y="4800600"/>
              <a:ext cx="2819400" cy="1260764"/>
              <a:chOff x="2970212" y="4800600"/>
              <a:chExt cx="2819400" cy="1260764"/>
            </a:xfrm>
          </p:grpSpPr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3AF2AE10-ADAD-4D37-1328-4C61753615CD}"/>
                  </a:ext>
                </a:extLst>
              </p:cNvPr>
              <p:cNvSpPr/>
              <p:nvPr/>
            </p:nvSpPr>
            <p:spPr>
              <a:xfrm>
                <a:off x="2970212" y="4800600"/>
                <a:ext cx="2743200" cy="533400"/>
              </a:xfrm>
              <a:prstGeom prst="rect">
                <a:avLst/>
              </a:prstGeom>
              <a:noFill/>
              <a:ln w="19050">
                <a:solidFill>
                  <a:schemeClr val="accent1">
                    <a:lumMod val="75000"/>
                  </a:schemeClr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90000"/>
                  </a:lnSpc>
                </a:pPr>
                <a:endParaRPr lang="en-US"/>
              </a:p>
            </p:txBody>
          </p:sp>
          <p:sp>
            <p:nvSpPr>
              <p:cNvPr id="50" name="TextBox 13">
                <a:extLst>
                  <a:ext uri="{FF2B5EF4-FFF2-40B4-BE49-F238E27FC236}">
                    <a16:creationId xmlns:a16="http://schemas.microsoft.com/office/drawing/2014/main" id="{0C256E59-CCF4-0F24-7CED-15CF2A271FDC}"/>
                  </a:ext>
                </a:extLst>
              </p:cNvPr>
              <p:cNvSpPr txBox="1"/>
              <p:nvPr/>
            </p:nvSpPr>
            <p:spPr>
              <a:xfrm>
                <a:off x="3122612" y="5715000"/>
                <a:ext cx="2667000" cy="34636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90000"/>
                  </a:lnSpc>
                </a:pPr>
                <a:r>
                  <a:rPr lang="en-US" sz="2400" dirty="0">
                    <a:solidFill>
                      <a:schemeClr val="accent1">
                        <a:lumMod val="75000"/>
                      </a:schemeClr>
                    </a:solidFill>
                  </a:rPr>
                  <a:t>Expensive operation</a:t>
                </a:r>
                <a:endParaRPr lang="en-US" dirty="0"/>
              </a:p>
            </p:txBody>
          </p:sp>
        </p:grp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CAF0B270-EC2C-CDFC-6802-E57CDC170883}"/>
              </a:ext>
            </a:extLst>
          </p:cNvPr>
          <p:cNvGrpSpPr/>
          <p:nvPr/>
        </p:nvGrpSpPr>
        <p:grpSpPr>
          <a:xfrm>
            <a:off x="3732212" y="3886200"/>
            <a:ext cx="4953000" cy="609600"/>
            <a:chOff x="3732212" y="3886200"/>
            <a:chExt cx="4953000" cy="609600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EC56A34E-FE70-DA15-5C48-C5875CD4CE07}"/>
                </a:ext>
              </a:extLst>
            </p:cNvPr>
            <p:cNvSpPr/>
            <p:nvPr/>
          </p:nvSpPr>
          <p:spPr>
            <a:xfrm>
              <a:off x="3732212" y="3962400"/>
              <a:ext cx="1371600" cy="457200"/>
            </a:xfrm>
            <a:prstGeom prst="rect">
              <a:avLst/>
            </a:prstGeom>
            <a:noFill/>
            <a:ln w="19050">
              <a:solidFill>
                <a:schemeClr val="accent1">
                  <a:lumMod val="75000"/>
                </a:schemeClr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90000"/>
                </a:lnSpc>
              </a:pPr>
              <a:endParaRPr lang="en-US"/>
            </a:p>
          </p:txBody>
        </p: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5A046A3C-82CC-E959-2E43-E23FADC8510D}"/>
                </a:ext>
              </a:extLst>
            </p:cNvPr>
            <p:cNvCxnSpPr/>
            <p:nvPr/>
          </p:nvCxnSpPr>
          <p:spPr>
            <a:xfrm flipH="1">
              <a:off x="5103812" y="4267200"/>
              <a:ext cx="685800" cy="0"/>
            </a:xfrm>
            <a:prstGeom prst="straightConnector1">
              <a:avLst/>
            </a:prstGeom>
            <a:ln w="28575" cmpd="sng">
              <a:solidFill>
                <a:schemeClr val="accent1">
                  <a:lumMod val="75000"/>
                </a:schemeClr>
              </a:solidFill>
              <a:miter lim="800000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TextBox 17">
              <a:extLst>
                <a:ext uri="{FF2B5EF4-FFF2-40B4-BE49-F238E27FC236}">
                  <a16:creationId xmlns:a16="http://schemas.microsoft.com/office/drawing/2014/main" id="{1E03A5E3-7FC4-BCE8-72FE-C80C400E758F}"/>
                </a:ext>
              </a:extLst>
            </p:cNvPr>
            <p:cNvSpPr txBox="1"/>
            <p:nvPr/>
          </p:nvSpPr>
          <p:spPr>
            <a:xfrm>
              <a:off x="5865812" y="3886200"/>
              <a:ext cx="2819400" cy="60960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90000"/>
                </a:lnSpc>
              </a:pPr>
              <a:r>
                <a:rPr lang="en-US" sz="2400" dirty="0">
                  <a:solidFill>
                    <a:schemeClr val="accent1">
                      <a:lumMod val="75000"/>
                    </a:schemeClr>
                  </a:solidFill>
                </a:rPr>
                <a:t>p = 2 in the </a:t>
              </a:r>
            </a:p>
            <a:p>
              <a:pPr>
                <a:lnSpc>
                  <a:spcPct val="90000"/>
                </a:lnSpc>
              </a:pPr>
              <a:r>
                <a:rPr lang="en-US" sz="2000" dirty="0">
                  <a:solidFill>
                    <a:schemeClr val="accent1">
                      <a:lumMod val="75000"/>
                    </a:schemeClr>
                  </a:solidFill>
                  <a:latin typeface="Consolas"/>
                  <a:cs typeface="Consolas"/>
                </a:rPr>
                <a:t>false</a:t>
              </a:r>
              <a:r>
                <a:rPr lang="en-US" sz="2000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2400" dirty="0">
                  <a:solidFill>
                    <a:schemeClr val="accent1">
                      <a:lumMod val="75000"/>
                    </a:schemeClr>
                  </a:solidFill>
                </a:rPr>
                <a:t>branch</a:t>
              </a:r>
              <a:endParaRPr lang="en-US" dirty="0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C0BD37AD-8EDF-0E9C-34CC-631689228E76}"/>
              </a:ext>
            </a:extLst>
          </p:cNvPr>
          <p:cNvGrpSpPr/>
          <p:nvPr/>
        </p:nvGrpSpPr>
        <p:grpSpPr>
          <a:xfrm>
            <a:off x="5713412" y="4572000"/>
            <a:ext cx="4953000" cy="1295400"/>
            <a:chOff x="5713412" y="4572000"/>
            <a:chExt cx="4953000" cy="1295400"/>
          </a:xfrm>
        </p:grpSpPr>
        <p:sp>
          <p:nvSpPr>
            <p:cNvPr id="41" name="TextBox 19">
              <a:extLst>
                <a:ext uri="{FF2B5EF4-FFF2-40B4-BE49-F238E27FC236}">
                  <a16:creationId xmlns:a16="http://schemas.microsoft.com/office/drawing/2014/main" id="{7CC66113-B3C3-0D5C-6C52-141F8FE18CC2}"/>
                </a:ext>
              </a:extLst>
            </p:cNvPr>
            <p:cNvSpPr txBox="1"/>
            <p:nvPr/>
          </p:nvSpPr>
          <p:spPr>
            <a:xfrm>
              <a:off x="6551612" y="4800600"/>
              <a:ext cx="4114800" cy="106680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90000"/>
                </a:lnSpc>
              </a:pPr>
              <a:r>
                <a:rPr lang="en-US" sz="2400" dirty="0">
                  <a:solidFill>
                    <a:schemeClr val="accent1">
                      <a:lumMod val="75000"/>
                    </a:schemeClr>
                  </a:solidFill>
                </a:rPr>
                <a:t>Strength reduction:</a:t>
              </a:r>
            </a:p>
            <a:p>
              <a:pPr>
                <a:lnSpc>
                  <a:spcPct val="90000"/>
                </a:lnSpc>
              </a:pPr>
              <a:r>
                <a:rPr lang="en-US" sz="2400" dirty="0">
                  <a:solidFill>
                    <a:schemeClr val="accent1">
                      <a:lumMod val="75000"/>
                    </a:schemeClr>
                  </a:solidFill>
                  <a:latin typeface="Consolas"/>
                  <a:cs typeface="Consolas"/>
                </a:rPr>
                <a:t> if we know p == 2 </a:t>
              </a:r>
            </a:p>
            <a:p>
              <a:pPr>
                <a:lnSpc>
                  <a:spcPct val="90000"/>
                </a:lnSpc>
              </a:pPr>
              <a:r>
                <a:rPr lang="en-US" sz="2400" dirty="0">
                  <a:solidFill>
                    <a:schemeClr val="accent1">
                      <a:lumMod val="75000"/>
                    </a:schemeClr>
                  </a:solidFill>
                  <a:latin typeface="Consolas"/>
                  <a:cs typeface="Consolas"/>
                </a:rPr>
                <a:t> and </a:t>
              </a:r>
              <a:r>
                <a:rPr lang="en-US" sz="2400" dirty="0" err="1">
                  <a:solidFill>
                    <a:schemeClr val="accent1">
                      <a:lumMod val="75000"/>
                    </a:schemeClr>
                  </a:solidFill>
                  <a:latin typeface="Consolas"/>
                  <a:cs typeface="Consolas"/>
                </a:rPr>
                <a:t>x.length</a:t>
              </a:r>
              <a:r>
                <a:rPr lang="en-US" sz="2400" dirty="0">
                  <a:solidFill>
                    <a:schemeClr val="accent1">
                      <a:lumMod val="75000"/>
                    </a:schemeClr>
                  </a:solidFill>
                  <a:latin typeface="Consolas"/>
                  <a:cs typeface="Consolas"/>
                </a:rPr>
                <a:t> &gt; 0</a:t>
              </a:r>
            </a:p>
            <a:p>
              <a:pPr>
                <a:lnSpc>
                  <a:spcPct val="90000"/>
                </a:lnSpc>
              </a:pPr>
              <a:r>
                <a:rPr lang="en-US" sz="2400" dirty="0">
                  <a:solidFill>
                    <a:schemeClr val="accent1">
                      <a:lumMod val="75000"/>
                    </a:schemeClr>
                  </a:solidFill>
                </a:rPr>
                <a:t>   </a:t>
              </a:r>
              <a:r>
                <a:rPr lang="en-US" sz="2400" dirty="0" err="1">
                  <a:solidFill>
                    <a:schemeClr val="accent1">
                      <a:lumMod val="75000"/>
                    </a:schemeClr>
                  </a:solidFill>
                </a:rPr>
                <a:t>x.length</a:t>
              </a:r>
              <a:r>
                <a:rPr lang="en-US" sz="2400" dirty="0">
                  <a:solidFill>
                    <a:schemeClr val="accent1">
                      <a:lumMod val="75000"/>
                    </a:schemeClr>
                  </a:solidFill>
                </a:rPr>
                <a:t> / 2 </a:t>
              </a:r>
              <a:r>
                <a:rPr lang="en-US" sz="2400" dirty="0">
                  <a:solidFill>
                    <a:schemeClr val="accent1">
                      <a:lumMod val="75000"/>
                    </a:schemeClr>
                  </a:solidFill>
                  <a:sym typeface="Wingdings"/>
                </a:rPr>
                <a:t> </a:t>
              </a:r>
              <a:r>
                <a:rPr lang="en-US" sz="2400" dirty="0" err="1">
                  <a:solidFill>
                    <a:schemeClr val="accent1">
                      <a:lumMod val="75000"/>
                    </a:schemeClr>
                  </a:solidFill>
                  <a:sym typeface="Wingdings"/>
                </a:rPr>
                <a:t>x.length</a:t>
              </a:r>
              <a:r>
                <a:rPr lang="en-US" sz="2400" dirty="0">
                  <a:solidFill>
                    <a:schemeClr val="accent1">
                      <a:lumMod val="75000"/>
                    </a:schemeClr>
                  </a:solidFill>
                  <a:sym typeface="Wingdings"/>
                </a:rPr>
                <a:t> &gt;&gt; 1</a:t>
              </a:r>
              <a:endParaRPr lang="en-US" dirty="0"/>
            </a:p>
          </p:txBody>
        </p: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5737572E-4628-9E99-33E2-74CCB23022B5}"/>
                </a:ext>
              </a:extLst>
            </p:cNvPr>
            <p:cNvCxnSpPr/>
            <p:nvPr/>
          </p:nvCxnSpPr>
          <p:spPr>
            <a:xfrm flipH="1">
              <a:off x="5713412" y="5105400"/>
              <a:ext cx="685800" cy="0"/>
            </a:xfrm>
            <a:prstGeom prst="straightConnector1">
              <a:avLst/>
            </a:prstGeom>
            <a:ln w="28575" cmpd="sng">
              <a:solidFill>
                <a:schemeClr val="accent1">
                  <a:lumMod val="75000"/>
                </a:schemeClr>
              </a:solidFill>
              <a:miter lim="800000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2918B3F2-F167-87D6-0944-7AE192EF53B5}"/>
                </a:ext>
              </a:extLst>
            </p:cNvPr>
            <p:cNvCxnSpPr/>
            <p:nvPr/>
          </p:nvCxnSpPr>
          <p:spPr>
            <a:xfrm flipV="1">
              <a:off x="6399212" y="4572000"/>
              <a:ext cx="0" cy="533400"/>
            </a:xfrm>
            <a:prstGeom prst="straightConnector1">
              <a:avLst/>
            </a:prstGeom>
            <a:ln w="28575" cmpd="sng">
              <a:solidFill>
                <a:schemeClr val="accent1">
                  <a:lumMod val="75000"/>
                </a:schemeClr>
              </a:solidFill>
              <a:miter lim="800000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394969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C0024DF-B273-F042-8A58-0C975A196A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Aggressive Optimizations: Simulation-Based Path Duplication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455168-7830-5980-F6C8-0184B4961C4C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[Date]</a:t>
            </a:r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EEE82A8-F818-9CF4-0067-2677CF4B50D4}"/>
              </a:ext>
            </a:extLst>
          </p:cNvPr>
          <p:cNvSpPr/>
          <p:nvPr/>
        </p:nvSpPr>
        <p:spPr>
          <a:xfrm>
            <a:off x="1827212" y="3733800"/>
            <a:ext cx="8001000" cy="230832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err="1">
                <a:latin typeface="Consolas"/>
                <a:cs typeface="Consolas"/>
              </a:rPr>
              <a:t>def</a:t>
            </a:r>
            <a:r>
              <a:rPr lang="en-US" sz="2400" dirty="0">
                <a:latin typeface="Consolas"/>
                <a:cs typeface="Consolas"/>
              </a:rPr>
              <a:t> f(a: </a:t>
            </a:r>
            <a:r>
              <a:rPr lang="en-US" sz="2400" dirty="0" err="1">
                <a:latin typeface="Consolas"/>
                <a:cs typeface="Consolas"/>
              </a:rPr>
              <a:t>Int</a:t>
            </a:r>
            <a:r>
              <a:rPr lang="en-US" sz="2400" dirty="0">
                <a:latin typeface="Consolas"/>
                <a:cs typeface="Consolas"/>
              </a:rPr>
              <a:t>, b: </a:t>
            </a:r>
            <a:r>
              <a:rPr lang="en-US" sz="2400" dirty="0" err="1">
                <a:latin typeface="Consolas"/>
                <a:cs typeface="Consolas"/>
              </a:rPr>
              <a:t>Int</a:t>
            </a:r>
            <a:r>
              <a:rPr lang="en-US" sz="2400" dirty="0">
                <a:latin typeface="Consolas"/>
                <a:cs typeface="Consolas"/>
              </a:rPr>
              <a:t>, x: Array[</a:t>
            </a:r>
            <a:r>
              <a:rPr lang="en-US" sz="2400" dirty="0" err="1">
                <a:latin typeface="Consolas"/>
                <a:cs typeface="Consolas"/>
              </a:rPr>
              <a:t>Int</a:t>
            </a:r>
            <a:r>
              <a:rPr lang="en-US" sz="2400" dirty="0">
                <a:latin typeface="Consolas"/>
                <a:cs typeface="Consolas"/>
              </a:rPr>
              <a:t>]) = </a:t>
            </a:r>
          </a:p>
          <a:p>
            <a:r>
              <a:rPr lang="en-US" sz="2400" dirty="0">
                <a:latin typeface="Consolas"/>
                <a:cs typeface="Consolas"/>
              </a:rPr>
              <a:t>    if (a &gt; b) { </a:t>
            </a:r>
          </a:p>
          <a:p>
            <a:r>
              <a:rPr lang="en-US" sz="2400" dirty="0">
                <a:latin typeface="Consolas"/>
                <a:cs typeface="Consolas"/>
              </a:rPr>
              <a:t>        </a:t>
            </a:r>
            <a:r>
              <a:rPr lang="en-US" sz="2400" dirty="0" err="1">
                <a:latin typeface="Consolas"/>
                <a:cs typeface="Consolas"/>
              </a:rPr>
              <a:t>x.length</a:t>
            </a:r>
            <a:r>
              <a:rPr lang="en-US" sz="2400" dirty="0">
                <a:latin typeface="Consolas"/>
                <a:cs typeface="Consolas"/>
              </a:rPr>
              <a:t> / a; </a:t>
            </a:r>
          </a:p>
          <a:p>
            <a:r>
              <a:rPr lang="en-US" sz="2400" dirty="0">
                <a:latin typeface="Consolas"/>
                <a:cs typeface="Consolas"/>
              </a:rPr>
              <a:t>    } else {</a:t>
            </a:r>
          </a:p>
          <a:p>
            <a:r>
              <a:rPr lang="en-US" sz="2400" dirty="0">
                <a:latin typeface="Consolas"/>
                <a:cs typeface="Consolas"/>
              </a:rPr>
              <a:t>        </a:t>
            </a:r>
            <a:r>
              <a:rPr lang="en-US" sz="2400" dirty="0" err="1">
                <a:latin typeface="Consolas"/>
                <a:cs typeface="Consolas"/>
              </a:rPr>
              <a:t>x.length</a:t>
            </a:r>
            <a:r>
              <a:rPr lang="en-US" sz="2400" dirty="0">
                <a:latin typeface="Consolas"/>
                <a:cs typeface="Consolas"/>
              </a:rPr>
              <a:t> &gt;&gt; 1; </a:t>
            </a:r>
          </a:p>
          <a:p>
            <a:r>
              <a:rPr lang="en-US" sz="2400" dirty="0">
                <a:latin typeface="Consolas"/>
                <a:cs typeface="Consolas"/>
              </a:rPr>
              <a:t>    }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AC090B5A-25A1-0D06-C445-B43863D69F93}"/>
              </a:ext>
            </a:extLst>
          </p:cNvPr>
          <p:cNvSpPr txBox="1">
            <a:spLocks/>
          </p:cNvSpPr>
          <p:nvPr/>
        </p:nvSpPr>
        <p:spPr>
          <a:xfrm>
            <a:off x="683551" y="1676401"/>
            <a:ext cx="11126522" cy="2057399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Cost-benefit analysis for duplication based on a cost model</a:t>
            </a:r>
            <a:endParaRPr lang="en-US" dirty="0">
              <a:cs typeface="Calibri"/>
            </a:endParaRPr>
          </a:p>
          <a:p>
            <a:pPr marL="742950" lvl="1" indent="-285750">
              <a:buFont typeface="Arial"/>
              <a:buChar char="•"/>
            </a:pPr>
            <a:r>
              <a:rPr lang="en-US" dirty="0"/>
              <a:t>Benefit: (Latency(Div) - Latency(Shift)) * Frequency = 31 * 0.9 = 27.9</a:t>
            </a:r>
            <a:endParaRPr lang="en-US" dirty="0">
              <a:cs typeface="Calibri"/>
            </a:endParaRPr>
          </a:p>
          <a:p>
            <a:pPr marL="742950" lvl="1" indent="-285750">
              <a:buFont typeface="Arial"/>
              <a:buChar char="•"/>
            </a:pPr>
            <a:r>
              <a:rPr lang="en-US" dirty="0"/>
              <a:t>Cost: 5 instructions</a:t>
            </a:r>
            <a:endParaRPr lang="en-US" dirty="0">
              <a:cs typeface="Calibri"/>
            </a:endParaRPr>
          </a:p>
          <a:p>
            <a:pPr marL="1200150" lvl="2" indent="-285750">
              <a:buFont typeface="Arial"/>
              <a:buChar char="•"/>
            </a:pPr>
            <a:r>
              <a:rPr lang="en-US" dirty="0"/>
              <a:t>Add 1 Additional Return (+ 4 Instructions) + 1 Additional Shift + 1 Additional Read</a:t>
            </a:r>
            <a:endParaRPr lang="en-US" dirty="0">
              <a:cs typeface="Calibri"/>
            </a:endParaRPr>
          </a:p>
          <a:p>
            <a:pPr marL="1200150" lvl="2" indent="-285750">
              <a:buFont typeface="Arial"/>
              <a:buChar char="•"/>
            </a:pPr>
            <a:r>
              <a:rPr lang="en-US" dirty="0"/>
              <a:t>Subtract 1 Jump from branch</a:t>
            </a:r>
            <a:endParaRPr lang="en-US">
              <a:cs typeface="Calibri"/>
            </a:endParaRPr>
          </a:p>
          <a:p>
            <a:pPr lvl="2"/>
            <a:endParaRPr lang="en-US" dirty="0"/>
          </a:p>
          <a:p>
            <a:endParaRPr lang="en-US" dirty="0"/>
          </a:p>
          <a:p>
            <a:pPr lvl="8"/>
            <a:endParaRPr lang="en-US" dirty="0"/>
          </a:p>
          <a:p>
            <a:pPr lvl="1"/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9B28A76-741C-4DB6-8D1E-3F48A010F031}"/>
              </a:ext>
            </a:extLst>
          </p:cNvPr>
          <p:cNvGrpSpPr/>
          <p:nvPr/>
        </p:nvGrpSpPr>
        <p:grpSpPr>
          <a:xfrm>
            <a:off x="3122612" y="5105400"/>
            <a:ext cx="6934200" cy="685800"/>
            <a:chOff x="3122612" y="5105400"/>
            <a:chExt cx="6934200" cy="68580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1833365B-995B-F656-A6D4-B0D74CECEF72}"/>
                </a:ext>
              </a:extLst>
            </p:cNvPr>
            <p:cNvGrpSpPr/>
            <p:nvPr/>
          </p:nvGrpSpPr>
          <p:grpSpPr>
            <a:xfrm>
              <a:off x="3122612" y="5105400"/>
              <a:ext cx="6934200" cy="685800"/>
              <a:chOff x="3122612" y="5105400"/>
              <a:chExt cx="6934200" cy="685800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77A5CA7B-1C6E-31C4-2CDF-0E42E5DE2F42}"/>
                  </a:ext>
                </a:extLst>
              </p:cNvPr>
              <p:cNvSpPr/>
              <p:nvPr/>
            </p:nvSpPr>
            <p:spPr>
              <a:xfrm>
                <a:off x="3122612" y="5257800"/>
                <a:ext cx="2667000" cy="457200"/>
              </a:xfrm>
              <a:prstGeom prst="rect">
                <a:avLst/>
              </a:prstGeom>
              <a:noFill/>
              <a:ln w="19050">
                <a:solidFill>
                  <a:schemeClr val="accent1">
                    <a:lumMod val="75000"/>
                  </a:schemeClr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90000"/>
                  </a:lnSpc>
                </a:pPr>
                <a:endParaRPr lang="en-US"/>
              </a:p>
            </p:txBody>
          </p:sp>
          <p:sp>
            <p:nvSpPr>
              <p:cNvPr id="10" name="TextBox 7">
                <a:extLst>
                  <a:ext uri="{FF2B5EF4-FFF2-40B4-BE49-F238E27FC236}">
                    <a16:creationId xmlns:a16="http://schemas.microsoft.com/office/drawing/2014/main" id="{03163010-183F-DCBF-12B0-712F1674BA26}"/>
                  </a:ext>
                </a:extLst>
              </p:cNvPr>
              <p:cNvSpPr txBox="1"/>
              <p:nvPr/>
            </p:nvSpPr>
            <p:spPr>
              <a:xfrm>
                <a:off x="6399212" y="5105400"/>
                <a:ext cx="3657600" cy="68580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90000"/>
                  </a:lnSpc>
                </a:pPr>
                <a:r>
                  <a:rPr lang="en-US" sz="2400" dirty="0">
                    <a:solidFill>
                      <a:schemeClr val="accent1">
                        <a:lumMod val="75000"/>
                      </a:schemeClr>
                    </a:solidFill>
                  </a:rPr>
                  <a:t>One order of magnitude faster on Intel CPUs</a:t>
                </a:r>
                <a:endParaRPr lang="en-US" dirty="0"/>
              </a:p>
            </p:txBody>
          </p:sp>
        </p:grp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6BAA58F9-4A67-A97E-E693-5792B8660EAC}"/>
                </a:ext>
              </a:extLst>
            </p:cNvPr>
            <p:cNvCxnSpPr/>
            <p:nvPr/>
          </p:nvCxnSpPr>
          <p:spPr>
            <a:xfrm>
              <a:off x="5789612" y="5486400"/>
              <a:ext cx="533400" cy="0"/>
            </a:xfrm>
            <a:prstGeom prst="straightConnector1">
              <a:avLst/>
            </a:prstGeom>
            <a:ln w="28575" cmpd="sng">
              <a:solidFill>
                <a:schemeClr val="accent1">
                  <a:lumMod val="75000"/>
                </a:schemeClr>
              </a:solidFill>
              <a:miter lim="800000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08BDB811-8B30-488E-F1C2-D96126818D87}"/>
              </a:ext>
            </a:extLst>
          </p:cNvPr>
          <p:cNvSpPr txBox="1"/>
          <p:nvPr/>
        </p:nvSpPr>
        <p:spPr>
          <a:xfrm>
            <a:off x="768893" y="6447516"/>
            <a:ext cx="12484546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00" b="1" dirty="0">
                <a:hlinkClick r:id="rId2"/>
              </a:rPr>
              <a:t>Leopoldseder et al., CGO 18', Dominance-basedduplication simulation (DBDS): code duplication to enable compiler optimizations</a:t>
            </a:r>
            <a:endParaRPr lang="en-US" sz="1000" b="1" dirty="0"/>
          </a:p>
        </p:txBody>
      </p:sp>
    </p:spTree>
    <p:extLst>
      <p:ext uri="{BB962C8B-B14F-4D97-AF65-F5344CB8AC3E}">
        <p14:creationId xmlns:p14="http://schemas.microsoft.com/office/powerpoint/2010/main" val="10101812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81A0FFA-0C22-73F5-926B-77137C3B1886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en-US" dirty="0">
                <a:ea typeface="+mn-lt"/>
                <a:cs typeface="+mn-lt"/>
              </a:rPr>
              <a:t>Graph representation of the code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ea typeface="+mn-lt"/>
                <a:cs typeface="+mn-lt"/>
              </a:rPr>
              <a:t>Does not impose a schedule before the final stage</a:t>
            </a:r>
          </a:p>
          <a:p>
            <a:endParaRPr lang="en-US" dirty="0">
              <a:ea typeface="+mn-lt"/>
              <a:cs typeface="+mn-lt"/>
            </a:endParaRPr>
          </a:p>
          <a:p>
            <a:r>
              <a:rPr lang="en-US" dirty="0">
                <a:ea typeface="+mn-lt"/>
                <a:cs typeface="+mn-lt"/>
              </a:rPr>
              <a:t>Nodes are organized in a class hierarchy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ea typeface="+mn-lt"/>
                <a:cs typeface="+mn-lt"/>
              </a:rPr>
              <a:t>Fixed nodes for control flow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ea typeface="+mn-lt"/>
                <a:cs typeface="+mn-lt"/>
              </a:rPr>
              <a:t>Floating nodes for data flow</a:t>
            </a:r>
          </a:p>
          <a:p>
            <a:endParaRPr lang="en-US" dirty="0">
              <a:ea typeface="+mn-lt"/>
              <a:cs typeface="+mn-lt"/>
            </a:endParaRPr>
          </a:p>
          <a:p>
            <a:r>
              <a:rPr lang="en-US" dirty="0">
                <a:ea typeface="+mn-lt"/>
                <a:cs typeface="+mn-lt"/>
              </a:rPr>
              <a:t>Simplifies optimizations: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ea typeface="+mn-lt"/>
                <a:cs typeface="+mn-lt"/>
              </a:rPr>
              <a:t>Dead code elimination by design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ea typeface="+mn-lt"/>
                <a:cs typeface="+mn-lt"/>
              </a:rPr>
              <a:t>Common subexpression elimination becomes easy</a:t>
            </a:r>
            <a:endParaRPr lang="en-US" dirty="0"/>
          </a:p>
          <a:p>
            <a:endParaRPr lang="en-US" sz="1400" dirty="0">
              <a:ea typeface="+mn-lt"/>
              <a:cs typeface="+mn-lt"/>
            </a:endParaRPr>
          </a:p>
          <a:p>
            <a:endParaRPr lang="en-US" sz="1600" dirty="0">
              <a:ea typeface="+mn-lt"/>
              <a:cs typeface="+mn-lt"/>
            </a:endParaRPr>
          </a:p>
          <a:p>
            <a:endParaRPr lang="en-US" sz="1600" dirty="0">
              <a:ea typeface="+mn-lt"/>
              <a:cs typeface="+mn-lt"/>
            </a:endParaRPr>
          </a:p>
          <a:p>
            <a:endParaRPr lang="en-US" sz="1600" dirty="0">
              <a:ea typeface="+mn-lt"/>
              <a:cs typeface="+mn-lt"/>
            </a:endParaRPr>
          </a:p>
          <a:p>
            <a:r>
              <a:rPr lang="en-US" sz="1000" dirty="0">
                <a:ea typeface="+mn-lt"/>
                <a:cs typeface="+mn-lt"/>
                <a:hlinkClick r:id="rId2"/>
              </a:rPr>
              <a:t>Duboscq et al., VMIL </a:t>
            </a:r>
            <a:r>
              <a:rPr lang="en-US" sz="1000" dirty="0">
                <a:hlinkClick r:id="rId2"/>
              </a:rPr>
              <a:t>'13, An intermediate representation for speculative optimizations in a dynamic compiler</a:t>
            </a:r>
            <a:endParaRPr lang="en-US" sz="100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A55C83E-58B9-58C7-686D-50B1541AFC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+mn-lt"/>
                <a:cs typeface="+mn-lt"/>
              </a:rPr>
              <a:t>Sea-of-Nodes Intermediate Representation</a:t>
            </a:r>
            <a:endParaRPr lang="en-US" b="0" dirty="0">
              <a:ea typeface="+mn-lt"/>
              <a:cs typeface="+mn-lt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6C43E0-6C9F-BE71-C702-EA9B56254DF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[Date]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773509-71CB-0D5C-83C7-4EDEC8004BA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Copyright © 2021, Oracle and/or its affiliates  |  Confidential: Internal/Restricted/Highly Restricted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3EDD4A-B2EC-FD63-A379-1D0E63810E5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45D60D9-5372-5F40-9443-0F9AE5BDC3C8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7" name="Picture 7" descr="Diagram&#10;&#10;Description automatically generated">
            <a:extLst>
              <a:ext uri="{FF2B5EF4-FFF2-40B4-BE49-F238E27FC236}">
                <a16:creationId xmlns:a16="http://schemas.microsoft.com/office/drawing/2014/main" id="{D3669892-660D-F266-D7EE-B076C1471E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6420" y="1642217"/>
            <a:ext cx="4304922" cy="439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1625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A937B1A-7E5E-CB08-1678-5F1C19329B44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Managed runtimes can bring all threads to a stop (Stop-the-World operation)</a:t>
            </a:r>
          </a:p>
          <a:p>
            <a:r>
              <a:rPr lang="en-US" dirty="0"/>
              <a:t>Each thread checks if it should stop at: 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Loop back edges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Before each function return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After returning from native code</a:t>
            </a:r>
          </a:p>
          <a:p>
            <a:r>
              <a:rPr lang="en-US" dirty="0"/>
              <a:t>When all threads are at a </a:t>
            </a:r>
            <a:r>
              <a:rPr lang="en-US" dirty="0" err="1"/>
              <a:t>safepoint</a:t>
            </a:r>
            <a:r>
              <a:rPr lang="en-US" dirty="0"/>
              <a:t> a VM can access the stacks of all threads</a:t>
            </a:r>
          </a:p>
          <a:p>
            <a:r>
              <a:rPr lang="en-US" dirty="0"/>
              <a:t>At a </a:t>
            </a:r>
            <a:r>
              <a:rPr lang="en-US" dirty="0" err="1"/>
              <a:t>safepoint</a:t>
            </a:r>
            <a:r>
              <a:rPr lang="en-US" dirty="0"/>
              <a:t> we must know where each reference is stored on the stack</a:t>
            </a:r>
          </a:p>
          <a:p>
            <a:r>
              <a:rPr lang="en-US" dirty="0"/>
              <a:t>Reasons to stop threads on a </a:t>
            </a:r>
            <a:r>
              <a:rPr lang="en-US" dirty="0" err="1"/>
              <a:t>safepoint</a:t>
            </a:r>
            <a:r>
              <a:rPr lang="en-US" dirty="0"/>
              <a:t> are:</a:t>
            </a:r>
            <a:endParaRPr lang="en-US"/>
          </a:p>
          <a:p>
            <a:pPr marL="285750" indent="-285750">
              <a:buFont typeface="Arial"/>
              <a:buChar char="•"/>
            </a:pPr>
            <a:r>
              <a:rPr lang="en-US" dirty="0"/>
              <a:t>Garbage collection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Certain deoptimizations that affect multiple methods (e.g., locking assumptions)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ea typeface="+mn-lt"/>
                <a:cs typeface="+mn-lt"/>
              </a:rPr>
              <a:t>Thread dumps and heap dumps</a:t>
            </a:r>
          </a:p>
          <a:p>
            <a:r>
              <a:rPr lang="en-US" dirty="0">
                <a:ea typeface="+mn-lt"/>
                <a:cs typeface="+mn-lt"/>
              </a:rPr>
              <a:t>Delay between requesting a </a:t>
            </a:r>
            <a:r>
              <a:rPr lang="en-US" dirty="0" err="1">
                <a:ea typeface="+mn-lt"/>
                <a:cs typeface="+mn-lt"/>
              </a:rPr>
              <a:t>safepoint</a:t>
            </a:r>
            <a:r>
              <a:rPr lang="en-US" dirty="0">
                <a:ea typeface="+mn-lt"/>
                <a:cs typeface="+mn-lt"/>
              </a:rPr>
              <a:t> and all threads stopping should be low</a:t>
            </a:r>
          </a:p>
          <a:p>
            <a:r>
              <a:rPr lang="en-US" dirty="0" err="1">
                <a:ea typeface="+mn-lt"/>
                <a:cs typeface="+mn-lt"/>
              </a:rPr>
              <a:t>Safepoints</a:t>
            </a:r>
            <a:r>
              <a:rPr lang="en-US" dirty="0">
                <a:ea typeface="+mn-lt"/>
                <a:cs typeface="+mn-lt"/>
              </a:rPr>
              <a:t> should not introduce noticeable performance overheads</a:t>
            </a:r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A89796C-8C24-927B-9DD7-78CC3E9794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Managed Runtimes: </a:t>
            </a:r>
            <a:r>
              <a:rPr lang="en-US" dirty="0" err="1"/>
              <a:t>Safepoints</a:t>
            </a:r>
            <a:endParaRPr lang="en-US" err="1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03C2C3-C274-7A7D-2143-169362A1D06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[Date]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888390-1195-83ED-8739-38E08FF3933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Copyright © 2021, Oracle and/or its affiliates  |  Confidential: Internal/Restricted/Highly Restricted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514CDB-B9B5-8167-1245-67D43B149E4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45D60D9-5372-5F40-9443-0F9AE5BDC3C8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73704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653E1B8-C591-4A8C-70B5-6E462A3CB06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71525" y="1600200"/>
            <a:ext cx="5547228" cy="4507992"/>
          </a:xfrm>
        </p:spPr>
        <p:txBody>
          <a:bodyPr vert="horz" lIns="0" tIns="0" rIns="0" bIns="0" rtlCol="0" anchor="t">
            <a:noAutofit/>
          </a:bodyPr>
          <a:lstStyle/>
          <a:p>
            <a:endParaRPr lang="en-US" dirty="0">
              <a:ea typeface="+mn-lt"/>
              <a:cs typeface="+mn-lt"/>
            </a:endParaRPr>
          </a:p>
          <a:p>
            <a:r>
              <a:rPr lang="en-US" dirty="0">
                <a:ea typeface="+mn-lt"/>
                <a:cs typeface="+mn-lt"/>
              </a:rPr>
              <a:t>Simplifies compiler graphs and hence allows  better optimizations</a:t>
            </a:r>
            <a:endParaRPr lang="en-US" dirty="0"/>
          </a:p>
          <a:p>
            <a:endParaRPr lang="en-US" dirty="0"/>
          </a:p>
          <a:p>
            <a:r>
              <a:rPr lang="en-US" dirty="0"/>
              <a:t>Need to track interpreter-frame mapping throughout the compiler pipeline</a:t>
            </a:r>
            <a:endParaRPr lang="en-US"/>
          </a:p>
          <a:p>
            <a:endParaRPr lang="en-US" dirty="0"/>
          </a:p>
          <a:p>
            <a:r>
              <a:rPr lang="en-US" dirty="0"/>
              <a:t>At every deoptimization point we must know the mapping between the stack and registers, and the interpreter frame slots</a:t>
            </a:r>
          </a:p>
          <a:p>
            <a:endParaRPr lang="en-US" dirty="0"/>
          </a:p>
          <a:p>
            <a:r>
              <a:rPr lang="en-US" dirty="0"/>
              <a:t>Increases complexity of the compiler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Requires tracking of deoptimization metadata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Increases the memory footprint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F481FD5-745F-90E6-A3EF-A3C08F5B18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Deoptimization and Speculative Optimizations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6AF3B8-46F9-4B0B-B5A5-11F4E9CDBF0D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[Date]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5825C7-4850-C69B-F6C3-358FBD77875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Copyright © 2021, Oracle and/or its affiliates  |  Confidential: Internal/Restricted/Highly Restricted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333643-7647-C2F6-FD63-A8A50065D2F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45D60D9-5372-5F40-9443-0F9AE5BDC3C8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325C97F-4BD1-2E74-E28A-2ED8D2929EF1}"/>
              </a:ext>
            </a:extLst>
          </p:cNvPr>
          <p:cNvSpPr txBox="1"/>
          <p:nvPr/>
        </p:nvSpPr>
        <p:spPr>
          <a:xfrm>
            <a:off x="7168836" y="1880103"/>
            <a:ext cx="4033318" cy="196207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350" dirty="0">
                <a:solidFill>
                  <a:srgbClr val="0033B3"/>
                </a:solidFill>
                <a:latin typeface="JetBrains Mono"/>
              </a:rPr>
              <a:t>for </a:t>
            </a:r>
            <a:r>
              <a:rPr lang="en-US" sz="1350" dirty="0">
                <a:solidFill>
                  <a:srgbClr val="080808"/>
                </a:solidFill>
                <a:latin typeface="JetBrains Mono"/>
              </a:rPr>
              <a:t>(</a:t>
            </a:r>
            <a:r>
              <a:rPr lang="en-US" sz="1350" dirty="0">
                <a:solidFill>
                  <a:srgbClr val="0033B3"/>
                </a:solidFill>
                <a:latin typeface="JetBrains Mono"/>
              </a:rPr>
              <a:t>int </a:t>
            </a:r>
            <a:r>
              <a:rPr lang="en-US" sz="1350" dirty="0" err="1">
                <a:solidFill>
                  <a:srgbClr val="000000"/>
                </a:solidFill>
                <a:latin typeface="JetBrains Mono"/>
              </a:rPr>
              <a:t>anInt</a:t>
            </a:r>
            <a:r>
              <a:rPr lang="en-US" sz="1350" dirty="0">
                <a:solidFill>
                  <a:srgbClr val="000000"/>
                </a:solidFill>
                <a:latin typeface="JetBrains Mono"/>
              </a:rPr>
              <a:t> </a:t>
            </a:r>
            <a:r>
              <a:rPr lang="en-US" sz="1350" dirty="0">
                <a:solidFill>
                  <a:srgbClr val="080808"/>
                </a:solidFill>
                <a:latin typeface="JetBrains Mono"/>
              </a:rPr>
              <a:t>: </a:t>
            </a:r>
            <a:r>
              <a:rPr lang="en-US" sz="1350" dirty="0" err="1">
                <a:solidFill>
                  <a:srgbClr val="080808"/>
                </a:solidFill>
                <a:latin typeface="JetBrains Mono"/>
              </a:rPr>
              <a:t>ints</a:t>
            </a:r>
            <a:r>
              <a:rPr lang="en-US" sz="1350" dirty="0">
                <a:solidFill>
                  <a:srgbClr val="080808"/>
                </a:solidFill>
                <a:latin typeface="JetBrains Mono"/>
              </a:rPr>
              <a:t>) {</a:t>
            </a:r>
            <a:br>
              <a:rPr lang="en-US" sz="1350" dirty="0">
                <a:latin typeface="JetBrains Mono"/>
              </a:rPr>
            </a:br>
            <a:r>
              <a:rPr lang="en-US" sz="1350" dirty="0">
                <a:solidFill>
                  <a:srgbClr val="0033B3"/>
                </a:solidFill>
                <a:latin typeface="JetBrains Mono"/>
              </a:rPr>
              <a:t>  if </a:t>
            </a:r>
            <a:r>
              <a:rPr lang="en-US" sz="1350" dirty="0">
                <a:solidFill>
                  <a:srgbClr val="080808"/>
                </a:solidFill>
                <a:latin typeface="JetBrains Mono"/>
              </a:rPr>
              <a:t>(</a:t>
            </a:r>
            <a:r>
              <a:rPr lang="en-US" sz="1350" dirty="0" err="1">
                <a:solidFill>
                  <a:srgbClr val="000000"/>
                </a:solidFill>
                <a:latin typeface="JetBrains Mono"/>
              </a:rPr>
              <a:t>anInt</a:t>
            </a:r>
            <a:r>
              <a:rPr lang="en-US" sz="1350" dirty="0">
                <a:solidFill>
                  <a:srgbClr val="000000"/>
                </a:solidFill>
                <a:latin typeface="JetBrains Mono"/>
              </a:rPr>
              <a:t> </a:t>
            </a:r>
            <a:r>
              <a:rPr lang="en-US" sz="1350" dirty="0">
                <a:solidFill>
                  <a:srgbClr val="080808"/>
                </a:solidFill>
                <a:latin typeface="JetBrains Mono"/>
              </a:rPr>
              <a:t>&lt; </a:t>
            </a:r>
            <a:r>
              <a:rPr lang="en-US" sz="1350" dirty="0">
                <a:solidFill>
                  <a:srgbClr val="1750EB"/>
                </a:solidFill>
                <a:latin typeface="JetBrains Mono"/>
              </a:rPr>
              <a:t>0</a:t>
            </a:r>
            <a:r>
              <a:rPr lang="en-US" sz="1350" dirty="0">
                <a:solidFill>
                  <a:srgbClr val="080808"/>
                </a:solidFill>
                <a:latin typeface="JetBrains Mono"/>
              </a:rPr>
              <a:t>) {</a:t>
            </a:r>
            <a:br>
              <a:rPr lang="en-US" sz="1350" dirty="0">
                <a:latin typeface="JetBrains Mono"/>
              </a:rPr>
            </a:br>
            <a:r>
              <a:rPr lang="en-US" sz="1350" dirty="0">
                <a:solidFill>
                  <a:srgbClr val="0033B3"/>
                </a:solidFill>
                <a:latin typeface="JetBrains Mono"/>
              </a:rPr>
              <a:t>    if </a:t>
            </a:r>
            <a:r>
              <a:rPr lang="en-US" sz="1350" dirty="0">
                <a:solidFill>
                  <a:srgbClr val="080808"/>
                </a:solidFill>
                <a:latin typeface="JetBrains Mono"/>
              </a:rPr>
              <a:t>(</a:t>
            </a:r>
            <a:r>
              <a:rPr lang="en-US" sz="1350" dirty="0" err="1">
                <a:solidFill>
                  <a:srgbClr val="080808"/>
                </a:solidFill>
                <a:latin typeface="JetBrains Mono"/>
              </a:rPr>
              <a:t>negAdjust</a:t>
            </a:r>
            <a:r>
              <a:rPr lang="en-US" sz="1350" dirty="0">
                <a:solidFill>
                  <a:srgbClr val="080808"/>
                </a:solidFill>
                <a:latin typeface="JetBrains Mono"/>
              </a:rPr>
              <a:t> == </a:t>
            </a:r>
            <a:r>
              <a:rPr lang="en-US" sz="1350" dirty="0">
                <a:solidFill>
                  <a:srgbClr val="0033B3"/>
                </a:solidFill>
                <a:latin typeface="JetBrains Mono"/>
              </a:rPr>
              <a:t>null</a:t>
            </a:r>
            <a:r>
              <a:rPr lang="en-US" sz="1350" dirty="0">
                <a:solidFill>
                  <a:srgbClr val="080808"/>
                </a:solidFill>
                <a:latin typeface="JetBrains Mono"/>
              </a:rPr>
              <a:t>) {</a:t>
            </a:r>
            <a:br>
              <a:rPr lang="en-US" sz="1350" dirty="0">
                <a:latin typeface="JetBrains Mono"/>
              </a:rPr>
            </a:br>
            <a:r>
              <a:rPr lang="en-US" sz="1350" dirty="0">
                <a:solidFill>
                  <a:srgbClr val="0033B3"/>
                </a:solidFill>
                <a:latin typeface="JetBrains Mono"/>
              </a:rPr>
              <a:t>      throw new </a:t>
            </a:r>
            <a:r>
              <a:rPr lang="en-US" sz="1350" dirty="0" err="1">
                <a:solidFill>
                  <a:srgbClr val="080808"/>
                </a:solidFill>
                <a:latin typeface="JetBrains Mono"/>
              </a:rPr>
              <a:t>NullPointerException</a:t>
            </a:r>
            <a:r>
              <a:rPr lang="en-US" sz="1350" dirty="0">
                <a:solidFill>
                  <a:srgbClr val="080808"/>
                </a:solidFill>
                <a:latin typeface="JetBrains Mono"/>
              </a:rPr>
              <a:t>();</a:t>
            </a:r>
            <a:br>
              <a:rPr lang="en-US" sz="1350" dirty="0">
                <a:latin typeface="JetBrains Mono"/>
              </a:rPr>
            </a:br>
            <a:r>
              <a:rPr lang="en-US" sz="1350" dirty="0">
                <a:solidFill>
                  <a:srgbClr val="080808"/>
                </a:solidFill>
                <a:latin typeface="JetBrains Mono"/>
              </a:rPr>
              <a:t>    }</a:t>
            </a:r>
            <a:br>
              <a:rPr lang="en-US" sz="1350" dirty="0">
                <a:latin typeface="JetBrains Mono"/>
              </a:rPr>
            </a:br>
            <a:r>
              <a:rPr lang="en-US" sz="1350" dirty="0">
                <a:solidFill>
                  <a:srgbClr val="000000"/>
                </a:solidFill>
                <a:latin typeface="JetBrains Mono"/>
              </a:rPr>
              <a:t>    sum </a:t>
            </a:r>
            <a:r>
              <a:rPr lang="en-US" sz="1350" dirty="0">
                <a:solidFill>
                  <a:srgbClr val="080808"/>
                </a:solidFill>
                <a:latin typeface="JetBrains Mono"/>
              </a:rPr>
              <a:t>+= </a:t>
            </a:r>
            <a:r>
              <a:rPr lang="en-US" sz="1350" dirty="0" err="1">
                <a:solidFill>
                  <a:srgbClr val="080808"/>
                </a:solidFill>
                <a:latin typeface="JetBrains Mono"/>
              </a:rPr>
              <a:t>negAdjust</a:t>
            </a:r>
            <a:r>
              <a:rPr lang="en-US" sz="1350" dirty="0">
                <a:solidFill>
                  <a:srgbClr val="080808"/>
                </a:solidFill>
                <a:latin typeface="JetBrains Mono"/>
              </a:rPr>
              <a:t>;</a:t>
            </a:r>
            <a:br>
              <a:rPr lang="en-US" sz="1350" dirty="0">
                <a:latin typeface="JetBrains Mono"/>
              </a:rPr>
            </a:br>
            <a:r>
              <a:rPr lang="en-US" sz="1350" dirty="0">
                <a:solidFill>
                  <a:srgbClr val="080808"/>
                </a:solidFill>
                <a:latin typeface="JetBrains Mono"/>
              </a:rPr>
              <a:t>  }</a:t>
            </a:r>
            <a:br>
              <a:rPr lang="en-US" sz="1350" dirty="0">
                <a:latin typeface="JetBrains Mono"/>
              </a:rPr>
            </a:br>
            <a:r>
              <a:rPr lang="en-US" sz="1350" dirty="0">
                <a:solidFill>
                  <a:srgbClr val="000000"/>
                </a:solidFill>
                <a:latin typeface="JetBrains Mono"/>
              </a:rPr>
              <a:t>  sum </a:t>
            </a:r>
            <a:r>
              <a:rPr lang="en-US" sz="1350" dirty="0">
                <a:solidFill>
                  <a:srgbClr val="080808"/>
                </a:solidFill>
                <a:latin typeface="JetBrains Mono"/>
              </a:rPr>
              <a:t>+= </a:t>
            </a:r>
            <a:r>
              <a:rPr lang="en-US" sz="1350" dirty="0" err="1">
                <a:solidFill>
                  <a:srgbClr val="000000"/>
                </a:solidFill>
                <a:latin typeface="JetBrains Mono"/>
              </a:rPr>
              <a:t>anInt</a:t>
            </a:r>
            <a:r>
              <a:rPr lang="en-US" sz="1350" dirty="0">
                <a:solidFill>
                  <a:srgbClr val="080808"/>
                </a:solidFill>
                <a:latin typeface="JetBrains Mono"/>
              </a:rPr>
              <a:t>;</a:t>
            </a:r>
            <a:br>
              <a:rPr lang="en-US" sz="1350" dirty="0">
                <a:latin typeface="JetBrains Mono"/>
              </a:rPr>
            </a:br>
            <a:r>
              <a:rPr lang="en-US" sz="1350" dirty="0">
                <a:solidFill>
                  <a:srgbClr val="080808"/>
                </a:solidFill>
                <a:latin typeface="JetBrains Mono"/>
              </a:rPr>
              <a:t>}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E42A1AB-5BB3-2DA9-69FC-9208F6235371}"/>
              </a:ext>
            </a:extLst>
          </p:cNvPr>
          <p:cNvSpPr txBox="1"/>
          <p:nvPr/>
        </p:nvSpPr>
        <p:spPr>
          <a:xfrm>
            <a:off x="7168836" y="4339627"/>
            <a:ext cx="4033318" cy="15465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350" dirty="0">
                <a:solidFill>
                  <a:srgbClr val="0033B3"/>
                </a:solidFill>
                <a:ea typeface="+mn-lt"/>
                <a:cs typeface="+mn-lt"/>
              </a:rPr>
              <a:t>if (</a:t>
            </a:r>
            <a:r>
              <a:rPr lang="en-US" sz="1350" dirty="0" err="1">
                <a:solidFill>
                  <a:srgbClr val="080808"/>
                </a:solidFill>
                <a:ea typeface="+mn-lt"/>
                <a:cs typeface="+mn-lt"/>
              </a:rPr>
              <a:t>negAdjust</a:t>
            </a:r>
            <a:r>
              <a:rPr lang="en-US" sz="1350" dirty="0">
                <a:solidFill>
                  <a:srgbClr val="080808"/>
                </a:solidFill>
                <a:ea typeface="+mn-lt"/>
                <a:cs typeface="+mn-lt"/>
              </a:rPr>
              <a:t> == </a:t>
            </a:r>
            <a:r>
              <a:rPr lang="en-US" sz="1350" dirty="0">
                <a:solidFill>
                  <a:srgbClr val="0033B3"/>
                </a:solidFill>
                <a:ea typeface="+mn-lt"/>
                <a:cs typeface="+mn-lt"/>
              </a:rPr>
              <a:t>null</a:t>
            </a:r>
            <a:r>
              <a:rPr lang="en-US" sz="1350" dirty="0">
                <a:solidFill>
                  <a:srgbClr val="080808"/>
                </a:solidFill>
                <a:ea typeface="+mn-lt"/>
                <a:cs typeface="+mn-lt"/>
              </a:rPr>
              <a:t>) deoptimize;</a:t>
            </a:r>
            <a:endParaRPr lang="en-US" sz="1350" dirty="0">
              <a:ea typeface="+mn-lt"/>
              <a:cs typeface="+mn-lt"/>
            </a:endParaRPr>
          </a:p>
          <a:p>
            <a:r>
              <a:rPr lang="en-US" sz="1350" dirty="0">
                <a:solidFill>
                  <a:srgbClr val="0033B3"/>
                </a:solidFill>
                <a:latin typeface="JetBrains Mono"/>
              </a:rPr>
              <a:t>for </a:t>
            </a:r>
            <a:r>
              <a:rPr lang="en-US" sz="1350" dirty="0">
                <a:solidFill>
                  <a:srgbClr val="080808"/>
                </a:solidFill>
                <a:latin typeface="JetBrains Mono"/>
              </a:rPr>
              <a:t>(</a:t>
            </a:r>
            <a:r>
              <a:rPr lang="en-US" sz="1350" dirty="0">
                <a:solidFill>
                  <a:srgbClr val="0033B3"/>
                </a:solidFill>
                <a:latin typeface="JetBrains Mono"/>
              </a:rPr>
              <a:t>int </a:t>
            </a:r>
            <a:r>
              <a:rPr lang="en-US" sz="1350" dirty="0" err="1">
                <a:solidFill>
                  <a:srgbClr val="000000"/>
                </a:solidFill>
                <a:latin typeface="JetBrains Mono"/>
              </a:rPr>
              <a:t>anInt</a:t>
            </a:r>
            <a:r>
              <a:rPr lang="en-US" sz="1350" dirty="0">
                <a:solidFill>
                  <a:srgbClr val="000000"/>
                </a:solidFill>
                <a:latin typeface="JetBrains Mono"/>
              </a:rPr>
              <a:t> </a:t>
            </a:r>
            <a:r>
              <a:rPr lang="en-US" sz="1350" dirty="0">
                <a:solidFill>
                  <a:srgbClr val="080808"/>
                </a:solidFill>
                <a:latin typeface="JetBrains Mono"/>
              </a:rPr>
              <a:t>: </a:t>
            </a:r>
            <a:r>
              <a:rPr lang="en-US" sz="1350" dirty="0" err="1">
                <a:solidFill>
                  <a:srgbClr val="080808"/>
                </a:solidFill>
                <a:latin typeface="JetBrains Mono"/>
              </a:rPr>
              <a:t>ints</a:t>
            </a:r>
            <a:r>
              <a:rPr lang="en-US" sz="1350" dirty="0">
                <a:solidFill>
                  <a:srgbClr val="080808"/>
                </a:solidFill>
                <a:latin typeface="JetBrains Mono"/>
              </a:rPr>
              <a:t>) {</a:t>
            </a:r>
            <a:br>
              <a:rPr lang="en-US" sz="1350" dirty="0">
                <a:latin typeface="JetBrains Mono"/>
              </a:rPr>
            </a:br>
            <a:r>
              <a:rPr lang="en-US" sz="1350" dirty="0">
                <a:solidFill>
                  <a:srgbClr val="0033B3"/>
                </a:solidFill>
                <a:latin typeface="JetBrains Mono"/>
              </a:rPr>
              <a:t>  if </a:t>
            </a:r>
            <a:r>
              <a:rPr lang="en-US" sz="1350" dirty="0">
                <a:solidFill>
                  <a:srgbClr val="080808"/>
                </a:solidFill>
                <a:latin typeface="JetBrains Mono"/>
              </a:rPr>
              <a:t>(</a:t>
            </a:r>
            <a:r>
              <a:rPr lang="en-US" sz="1350" dirty="0" err="1">
                <a:solidFill>
                  <a:srgbClr val="000000"/>
                </a:solidFill>
                <a:latin typeface="JetBrains Mono"/>
              </a:rPr>
              <a:t>anInt</a:t>
            </a:r>
            <a:r>
              <a:rPr lang="en-US" sz="1350" dirty="0">
                <a:solidFill>
                  <a:srgbClr val="000000"/>
                </a:solidFill>
                <a:latin typeface="JetBrains Mono"/>
              </a:rPr>
              <a:t> </a:t>
            </a:r>
            <a:r>
              <a:rPr lang="en-US" sz="1350" dirty="0">
                <a:solidFill>
                  <a:srgbClr val="080808"/>
                </a:solidFill>
                <a:latin typeface="JetBrains Mono"/>
              </a:rPr>
              <a:t>&lt; </a:t>
            </a:r>
            <a:r>
              <a:rPr lang="en-US" sz="1350" dirty="0">
                <a:solidFill>
                  <a:srgbClr val="1750EB"/>
                </a:solidFill>
                <a:latin typeface="JetBrains Mono"/>
              </a:rPr>
              <a:t>0</a:t>
            </a:r>
            <a:r>
              <a:rPr lang="en-US" sz="1350" dirty="0">
                <a:solidFill>
                  <a:srgbClr val="080808"/>
                </a:solidFill>
                <a:latin typeface="JetBrains Mono"/>
              </a:rPr>
              <a:t>) {</a:t>
            </a:r>
            <a:br>
              <a:rPr lang="en-US" sz="1350" dirty="0">
                <a:latin typeface="JetBrains Mono"/>
              </a:rPr>
            </a:br>
            <a:r>
              <a:rPr lang="en-US" sz="1350" dirty="0">
                <a:solidFill>
                  <a:srgbClr val="000000"/>
                </a:solidFill>
                <a:latin typeface="JetBrains Mono"/>
              </a:rPr>
              <a:t>    sum </a:t>
            </a:r>
            <a:r>
              <a:rPr lang="en-US" sz="1350" dirty="0">
                <a:solidFill>
                  <a:srgbClr val="080808"/>
                </a:solidFill>
                <a:latin typeface="JetBrains Mono"/>
              </a:rPr>
              <a:t>+= </a:t>
            </a:r>
            <a:r>
              <a:rPr lang="en-US" sz="1350" dirty="0" err="1">
                <a:solidFill>
                  <a:srgbClr val="080808"/>
                </a:solidFill>
                <a:latin typeface="JetBrains Mono"/>
              </a:rPr>
              <a:t>negAdjust</a:t>
            </a:r>
            <a:r>
              <a:rPr lang="en-US" sz="1350" dirty="0">
                <a:solidFill>
                  <a:srgbClr val="080808"/>
                </a:solidFill>
                <a:latin typeface="JetBrains Mono"/>
              </a:rPr>
              <a:t>;</a:t>
            </a:r>
            <a:br>
              <a:rPr lang="en-US" sz="1350" dirty="0">
                <a:latin typeface="JetBrains Mono"/>
              </a:rPr>
            </a:br>
            <a:r>
              <a:rPr lang="en-US" sz="1350" dirty="0">
                <a:solidFill>
                  <a:srgbClr val="080808"/>
                </a:solidFill>
                <a:latin typeface="JetBrains Mono"/>
              </a:rPr>
              <a:t>  }</a:t>
            </a:r>
            <a:br>
              <a:rPr lang="en-US" sz="1350" dirty="0">
                <a:latin typeface="JetBrains Mono"/>
              </a:rPr>
            </a:br>
            <a:r>
              <a:rPr lang="en-US" sz="1350" dirty="0">
                <a:solidFill>
                  <a:srgbClr val="000000"/>
                </a:solidFill>
                <a:latin typeface="JetBrains Mono"/>
              </a:rPr>
              <a:t>  sum </a:t>
            </a:r>
            <a:r>
              <a:rPr lang="en-US" sz="1350" dirty="0">
                <a:solidFill>
                  <a:srgbClr val="080808"/>
                </a:solidFill>
                <a:latin typeface="JetBrains Mono"/>
              </a:rPr>
              <a:t>+= </a:t>
            </a:r>
            <a:r>
              <a:rPr lang="en-US" sz="1350" dirty="0" err="1">
                <a:solidFill>
                  <a:srgbClr val="000000"/>
                </a:solidFill>
                <a:latin typeface="JetBrains Mono"/>
              </a:rPr>
              <a:t>anInt</a:t>
            </a:r>
            <a:r>
              <a:rPr lang="en-US" sz="1350" dirty="0">
                <a:solidFill>
                  <a:srgbClr val="080808"/>
                </a:solidFill>
                <a:latin typeface="JetBrains Mono"/>
              </a:rPr>
              <a:t>;</a:t>
            </a:r>
            <a:br>
              <a:rPr lang="en-US" sz="1350" dirty="0">
                <a:latin typeface="JetBrains Mono"/>
              </a:rPr>
            </a:br>
            <a:r>
              <a:rPr lang="en-US" sz="1350" dirty="0">
                <a:solidFill>
                  <a:srgbClr val="080808"/>
                </a:solidFill>
                <a:latin typeface="JetBrains Mono"/>
              </a:rPr>
              <a:t>}</a:t>
            </a:r>
            <a:endParaRPr lang="en-US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9E50ABE-CFB6-1313-FA01-33FAFE5E339F}"/>
              </a:ext>
            </a:extLst>
          </p:cNvPr>
          <p:cNvCxnSpPr/>
          <p:nvPr/>
        </p:nvCxnSpPr>
        <p:spPr>
          <a:xfrm>
            <a:off x="8346462" y="3832702"/>
            <a:ext cx="9054" cy="430039"/>
          </a:xfrm>
          <a:prstGeom prst="straightConnector1">
            <a:avLst/>
          </a:prstGeom>
          <a:ln w="28575" cmpd="sng">
            <a:solidFill>
              <a:schemeClr val="accent1">
                <a:lumMod val="75000"/>
              </a:schemeClr>
            </a:solidFill>
            <a:miter lim="800000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14460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C9B8FF4-E50E-D0EB-1BF2-C74101FA74C7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Each allocation can trigger a garbage collection (GC)</a:t>
            </a:r>
          </a:p>
          <a:p>
            <a:r>
              <a:rPr lang="en-US" dirty="0"/>
              <a:t>To start a GCs all threads need to be brought to a </a:t>
            </a:r>
            <a:r>
              <a:rPr lang="en-US" dirty="0" err="1"/>
              <a:t>safepoint</a:t>
            </a:r>
          </a:p>
          <a:p>
            <a:r>
              <a:rPr lang="en-US" dirty="0"/>
              <a:t>Metadata is needed to know what are the references (reference maps)</a:t>
            </a:r>
          </a:p>
          <a:p>
            <a:r>
              <a:rPr lang="en-US" dirty="0"/>
              <a:t>All references on the stack and registers are roots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Precise GCs make a distinction between a reference and a primitive</a:t>
            </a:r>
          </a:p>
          <a:p>
            <a:r>
              <a:rPr lang="en-US" dirty="0"/>
              <a:t>Object headers often require extra bits for tracking GC state</a:t>
            </a:r>
          </a:p>
          <a:p>
            <a:r>
              <a:rPr lang="en-US" dirty="0"/>
              <a:t>Compiled code often introduces non-trivial write barriers, and sometimes read barriers</a:t>
            </a:r>
          </a:p>
          <a:p>
            <a:r>
              <a:rPr lang="en-US" dirty="0"/>
              <a:t>Managed-memory apps are sometimes faster and sometimes slower than unmanaged apps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BF47BD6-B843-B3AB-4742-67CCD7B1D5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Managed Runtimes: Garbage Collection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ECE5B0-76FD-5073-75FF-ACC63EB0EE1D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[Date]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A73121-02F0-DFC7-C86A-4D964FA3EFC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Copyright © 2021, Oracle and/or its affiliates  |  Confidential: Internal/Restricted/Highly Restricted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A2A44B-15A9-B837-9F24-42B6F0BBC76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45D60D9-5372-5F40-9443-0F9AE5BDC3C8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7" name="Picture 7" descr="Diagram&#10;&#10;Description automatically generated">
            <a:extLst>
              <a:ext uri="{FF2B5EF4-FFF2-40B4-BE49-F238E27FC236}">
                <a16:creationId xmlns:a16="http://schemas.microsoft.com/office/drawing/2014/main" id="{6DBA68A9-19CD-D382-9ABA-C72A50C648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9529" y="4641981"/>
            <a:ext cx="4146487" cy="1421761"/>
          </a:xfrm>
          <a:prstGeom prst="rect">
            <a:avLst/>
          </a:prstGeom>
        </p:spPr>
      </p:pic>
      <p:pic>
        <p:nvPicPr>
          <p:cNvPr id="8" name="Picture 8" descr="Diagram&#10;&#10;Description automatically generated">
            <a:extLst>
              <a:ext uri="{FF2B5EF4-FFF2-40B4-BE49-F238E27FC236}">
                <a16:creationId xmlns:a16="http://schemas.microsoft.com/office/drawing/2014/main" id="{B3AB3BD9-C793-079B-5B65-D5AC2CFA38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2794" y="4272616"/>
            <a:ext cx="1732230" cy="2439637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918001B-B124-5AE0-0399-7F44D2026B0C}"/>
              </a:ext>
            </a:extLst>
          </p:cNvPr>
          <p:cNvCxnSpPr/>
          <p:nvPr/>
        </p:nvCxnSpPr>
        <p:spPr>
          <a:xfrm flipV="1">
            <a:off x="5705867" y="5349159"/>
            <a:ext cx="2400677" cy="7544"/>
          </a:xfrm>
          <a:prstGeom prst="straightConnector1">
            <a:avLst/>
          </a:prstGeom>
          <a:ln w="28575" cmpd="sng">
            <a:solidFill>
              <a:schemeClr val="accent1">
                <a:lumMod val="75000"/>
              </a:schemeClr>
            </a:solidFill>
            <a:miter lim="800000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7">
            <a:extLst>
              <a:ext uri="{FF2B5EF4-FFF2-40B4-BE49-F238E27FC236}">
                <a16:creationId xmlns:a16="http://schemas.microsoft.com/office/drawing/2014/main" id="{06EC7D16-D39A-02D1-CE50-3D878D35F2FD}"/>
              </a:ext>
            </a:extLst>
          </p:cNvPr>
          <p:cNvSpPr txBox="1"/>
          <p:nvPr/>
        </p:nvSpPr>
        <p:spPr>
          <a:xfrm>
            <a:off x="6074796" y="5052588"/>
            <a:ext cx="3657600" cy="685800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After lowering </a:t>
            </a:r>
          </a:p>
        </p:txBody>
      </p:sp>
    </p:spTree>
    <p:extLst>
      <p:ext uri="{BB962C8B-B14F-4D97-AF65-F5344CB8AC3E}">
        <p14:creationId xmlns:p14="http://schemas.microsoft.com/office/powerpoint/2010/main" val="5546594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5AA2FB7-9B2D-C387-9E49-2120F23E62A1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 vert="horz" lIns="0" tIns="0" rIns="0" bIns="0" rtlCol="0" anchor="t">
            <a:noAutofit/>
          </a:bodyPr>
          <a:lstStyle/>
          <a:p>
            <a:pPr>
              <a:lnSpc>
                <a:spcPct val="90000"/>
              </a:lnSpc>
              <a:spcBef>
                <a:spcPts val="1200"/>
              </a:spcBef>
            </a:pPr>
            <a:r>
              <a:rPr lang="en-US" dirty="0">
                <a:ea typeface="+mn-lt"/>
                <a:cs typeface="+mn-lt"/>
              </a:rPr>
              <a:t>Written in Java </a:t>
            </a:r>
            <a:endParaRPr lang="en-US" dirty="0"/>
          </a:p>
          <a:p>
            <a:pPr marL="651510" lvl="1" indent="-285750">
              <a:lnSpc>
                <a:spcPct val="90000"/>
              </a:lnSpc>
              <a:spcBef>
                <a:spcPts val="800"/>
              </a:spcBef>
              <a:buFont typeface="Arial"/>
              <a:buChar char="•"/>
            </a:pPr>
            <a:r>
              <a:rPr lang="en-US" dirty="0">
                <a:ea typeface="+mn-lt"/>
                <a:cs typeface="+mn-lt"/>
              </a:rPr>
              <a:t>Eases development and maintenance </a:t>
            </a:r>
          </a:p>
          <a:p>
            <a:pPr>
              <a:lnSpc>
                <a:spcPct val="90000"/>
              </a:lnSpc>
              <a:spcBef>
                <a:spcPts val="1200"/>
              </a:spcBef>
              <a:buSzPct val="100000"/>
            </a:pPr>
            <a:r>
              <a:rPr lang="en-US" dirty="0">
                <a:ea typeface="+mn-lt"/>
                <a:cs typeface="+mn-lt"/>
              </a:rPr>
              <a:t>Modular architecture</a:t>
            </a:r>
          </a:p>
          <a:p>
            <a:pPr marL="651510" lvl="1" indent="-285750">
              <a:lnSpc>
                <a:spcPct val="90000"/>
              </a:lnSpc>
              <a:spcBef>
                <a:spcPts val="800"/>
              </a:spcBef>
              <a:buFont typeface="Arial"/>
              <a:buChar char="•"/>
            </a:pPr>
            <a:r>
              <a:rPr lang="en-US" dirty="0">
                <a:ea typeface="+mn-lt"/>
                <a:cs typeface="+mn-lt"/>
              </a:rPr>
              <a:t>Configurable compiler phases</a:t>
            </a:r>
          </a:p>
          <a:p>
            <a:pPr marL="651510" lvl="1" indent="-285750">
              <a:lnSpc>
                <a:spcPct val="90000"/>
              </a:lnSpc>
              <a:spcBef>
                <a:spcPts val="800"/>
              </a:spcBef>
              <a:buFont typeface="Arial"/>
              <a:buChar char="•"/>
            </a:pPr>
            <a:r>
              <a:rPr lang="en-US" dirty="0">
                <a:ea typeface="+mn-lt"/>
                <a:cs typeface="+mn-lt"/>
              </a:rPr>
              <a:t>Compiler-VM separation: snippets, provider interfaces</a:t>
            </a:r>
          </a:p>
          <a:p>
            <a:pPr marL="285750" indent="-285750">
              <a:lnSpc>
                <a:spcPct val="90000"/>
              </a:lnSpc>
              <a:spcBef>
                <a:spcPts val="800"/>
              </a:spcBef>
              <a:buSzPct val="100000"/>
            </a:pPr>
            <a:r>
              <a:rPr lang="en-US" dirty="0">
                <a:ea typeface="+mn-lt"/>
                <a:cs typeface="+mn-lt"/>
              </a:rPr>
              <a:t>Designed for code that is accompanied with execution profiles</a:t>
            </a:r>
          </a:p>
          <a:p>
            <a:pPr>
              <a:lnSpc>
                <a:spcPct val="90000"/>
              </a:lnSpc>
              <a:spcBef>
                <a:spcPts val="1200"/>
              </a:spcBef>
            </a:pPr>
            <a:r>
              <a:rPr lang="en-US" dirty="0">
                <a:ea typeface="+mn-lt"/>
                <a:cs typeface="+mn-lt"/>
              </a:rPr>
              <a:t>Aggressive high-level optimizations</a:t>
            </a:r>
          </a:p>
          <a:p>
            <a:pPr>
              <a:lnSpc>
                <a:spcPct val="90000"/>
              </a:lnSpc>
              <a:spcBef>
                <a:spcPts val="1200"/>
              </a:spcBef>
            </a:pPr>
            <a:r>
              <a:rPr lang="en-US" dirty="0">
                <a:ea typeface="+mn-lt"/>
                <a:cs typeface="+mn-lt"/>
              </a:rPr>
              <a:t>Sea-of-nodes intermediate representation with seamless visualization</a:t>
            </a:r>
          </a:p>
          <a:p>
            <a:pPr>
              <a:lnSpc>
                <a:spcPct val="90000"/>
              </a:lnSpc>
              <a:spcBef>
                <a:spcPts val="1200"/>
              </a:spcBef>
              <a:buSzPct val="100000"/>
            </a:pPr>
            <a:r>
              <a:rPr lang="en-US" dirty="0">
                <a:ea typeface="+mn-lt"/>
                <a:cs typeface="+mn-lt"/>
              </a:rPr>
              <a:t>Designed for speculative optimizations and deoptimization</a:t>
            </a:r>
          </a:p>
          <a:p>
            <a:pPr marL="651510" lvl="1" indent="-285750">
              <a:lnSpc>
                <a:spcPct val="90000"/>
              </a:lnSpc>
              <a:spcBef>
                <a:spcPts val="800"/>
              </a:spcBef>
              <a:buFont typeface="Arial"/>
              <a:buChar char="•"/>
            </a:pPr>
            <a:r>
              <a:rPr lang="en-US" dirty="0">
                <a:ea typeface="+mn-lt"/>
                <a:cs typeface="+mn-lt"/>
              </a:rPr>
              <a:t>Metadata for deoptimization is propagated through all optimization phases</a:t>
            </a:r>
          </a:p>
          <a:p>
            <a:pPr>
              <a:lnSpc>
                <a:spcPct val="90000"/>
              </a:lnSpc>
              <a:spcBef>
                <a:spcPts val="1200"/>
              </a:spcBef>
            </a:pPr>
            <a:r>
              <a:rPr lang="en-US" dirty="0">
                <a:ea typeface="+mn-lt"/>
                <a:cs typeface="+mn-lt"/>
              </a:rPr>
              <a:t>Designed for exact garbage collection</a:t>
            </a:r>
            <a:endParaRPr lang="en-US" dirty="0"/>
          </a:p>
          <a:p>
            <a:pPr marL="651510" lvl="1" indent="-285750">
              <a:lnSpc>
                <a:spcPct val="90000"/>
              </a:lnSpc>
              <a:spcBef>
                <a:spcPts val="800"/>
              </a:spcBef>
              <a:buFont typeface="Arial"/>
              <a:buChar char="•"/>
            </a:pPr>
            <a:r>
              <a:rPr lang="en-US" dirty="0">
                <a:ea typeface="+mn-lt"/>
                <a:cs typeface="+mn-lt"/>
              </a:rPr>
              <a:t>Read/write barriers, reference maps for garbage collection</a:t>
            </a:r>
          </a:p>
          <a:p>
            <a:pPr>
              <a:lnSpc>
                <a:spcPct val="90000"/>
              </a:lnSpc>
              <a:spcBef>
                <a:spcPts val="1200"/>
              </a:spcBef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59712F2-FBB3-8221-1912-BA977B35DB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Summary: Key Features of Graal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6C3C3C-4BC6-99E4-2A96-53CC21CE9F4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[Date]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AC6C5D-D098-EB9D-CCE1-3AB02AF35CB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Copyright © 2021, Oracle and/or its affiliates  |  Confidential: Internal/Restricted/Highly Restricted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AE1FA5-E4E9-D271-38E8-1EB9204B3FC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45D60D9-5372-5F40-9443-0F9AE5BDC3C8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91735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 descr="Graphical user interface, application, PowerPoint&#10;&#10;Description automatically generated">
            <a:extLst>
              <a:ext uri="{FF2B5EF4-FFF2-40B4-BE49-F238E27FC236}">
                <a16:creationId xmlns:a16="http://schemas.microsoft.com/office/drawing/2014/main" id="{BD1E34E4-F2AD-D158-7267-2FBA68F4FC67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l="5590" t="43427" r="55600" b="29002"/>
          <a:stretch/>
        </p:blipFill>
        <p:spPr>
          <a:xfrm>
            <a:off x="1898202" y="1007534"/>
            <a:ext cx="8167222" cy="3262578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16F385D-FB49-F3B0-CBE4-F0D1D4D7A8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Oracle Labs: </a:t>
            </a:r>
            <a:r>
              <a:rPr lang="en-US" dirty="0" err="1"/>
              <a:t>Oblasti</a:t>
            </a:r>
            <a:r>
              <a:rPr lang="en-US" dirty="0"/>
              <a:t> </a:t>
            </a:r>
            <a:r>
              <a:rPr lang="en-US" dirty="0" err="1"/>
              <a:t>istraživanja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lokacije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5759B4-6F11-1E27-FE8A-446F3A3ED24E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[Date]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0AD6B0-F953-2CF1-5054-FF5DA30A52E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45D60D9-5372-5F40-9443-0F9AE5BDC3C8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8" name="Picture 8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CAA53435-24E0-1D35-4415-9F1F0701226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50" t="71403" r="50250" b="2021"/>
          <a:stretch/>
        </p:blipFill>
        <p:spPr>
          <a:xfrm>
            <a:off x="1899208" y="4257230"/>
            <a:ext cx="8164989" cy="2461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642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ABEEA55-A9CE-0F46-9406-DF14B2F8B4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a-ET" dirty="0"/>
              <a:t>Neki od </a:t>
            </a:r>
            <a:r>
              <a:rPr lang="aa-ET" dirty="0" err="1"/>
              <a:t>uspešnih</a:t>
            </a:r>
            <a:r>
              <a:rPr lang="aa-ET" dirty="0"/>
              <a:t> </a:t>
            </a:r>
            <a:r>
              <a:rPr lang="aa-ET" dirty="0" err="1"/>
              <a:t>projekata</a:t>
            </a:r>
            <a:r>
              <a:rPr lang="aa-ET" dirty="0"/>
              <a:t> u Oracle Labs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E9CAEE-89A5-334C-BD37-2AFB9951B31C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dirty="0"/>
              <a:t>[Date]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10DD59-0B43-2B43-BD03-4FBB40BF930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Copyright © 2021, Oracle and/or its affiliates  |  Confidential: Internal/Restricted/Highly Restricted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5280D5-C3A6-AE41-B671-49960F5335A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45D60D9-5372-5F40-9443-0F9AE5BDC3C8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10" name="Picture 10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7F94A667-B081-DE41-AD55-6EF408745BF6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l="34186" t="13056" r="34464" b="64787"/>
          <a:stretch/>
        </p:blipFill>
        <p:spPr>
          <a:xfrm>
            <a:off x="873289" y="1707148"/>
            <a:ext cx="3577544" cy="1422143"/>
          </a:xfrm>
        </p:spPr>
      </p:pic>
      <p:pic>
        <p:nvPicPr>
          <p:cNvPr id="11" name="Picture 11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25E4099B-95A3-91BB-A77F-2497C46F273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526" t="32859" r="63300" b="46333"/>
          <a:stretch/>
        </p:blipFill>
        <p:spPr>
          <a:xfrm>
            <a:off x="5981032" y="3289078"/>
            <a:ext cx="4309077" cy="2181427"/>
          </a:xfrm>
          <a:prstGeom prst="rect">
            <a:avLst/>
          </a:prstGeom>
        </p:spPr>
      </p:pic>
      <p:pic>
        <p:nvPicPr>
          <p:cNvPr id="13" name="Picture 13">
            <a:extLst>
              <a:ext uri="{FF2B5EF4-FFF2-40B4-BE49-F238E27FC236}">
                <a16:creationId xmlns:a16="http://schemas.microsoft.com/office/drawing/2014/main" id="{8CEF0113-C30B-3796-EFEF-2D3E6288F9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4295" y="3287968"/>
            <a:ext cx="3576498" cy="2055608"/>
          </a:xfrm>
          <a:prstGeom prst="rect">
            <a:avLst/>
          </a:prstGeom>
        </p:spPr>
      </p:pic>
      <p:pic>
        <p:nvPicPr>
          <p:cNvPr id="14" name="Picture 14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AB47EA75-D4A2-F13E-0276-25D98F2DEC6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685" t="21509" r="31916" b="57790"/>
          <a:stretch/>
        </p:blipFill>
        <p:spPr>
          <a:xfrm>
            <a:off x="5981032" y="1705588"/>
            <a:ext cx="4295619" cy="1374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0209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74082445-CB00-644E-8B0A-491DD6855C4F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782802" y="1358774"/>
            <a:ext cx="7628910" cy="4507992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CD8D799-8D7D-98BA-5430-F46F04771D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ea typeface="+mn-lt"/>
                <a:cs typeface="+mn-lt"/>
              </a:rPr>
              <a:t>GraalVM</a:t>
            </a:r>
            <a:r>
              <a:rPr lang="en-US" dirty="0">
                <a:ea typeface="+mn-lt"/>
                <a:cs typeface="+mn-lt"/>
              </a:rPr>
              <a:t>: Run Programs Faster Anywhere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70903B-3B0C-C5B7-478C-F8AE57F4BE64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[Date]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0FDA00-B0CC-5A69-6C8E-CB39F19F081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Copyright © 2021, Oracle and/or its affiliates  |  Confidential: Internal/Restricted/Highly Restricted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A81A69-9747-9A61-6439-CC15835CAF8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45D60D9-5372-5F40-9443-0F9AE5BDC3C8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22312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0595F4-2E57-1C6C-D800-BE1E344CBBAE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[Date]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C01067-9348-8BF6-6DAA-AE334A41366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Copyright © 2021, Oracle and/or its affiliates  |  Confidential: Internal/Restricted/Highly Restricted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7C3767-8F26-5DDC-38DA-E7EAEA3BDCD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45D60D9-5372-5F40-9443-0F9AE5BDC3C8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6449F0E1-DC89-E878-9618-3E6F55FAA61A}"/>
              </a:ext>
            </a:extLst>
          </p:cNvPr>
          <p:cNvSpPr>
            <a:spLocks noGrp="1"/>
          </p:cNvSpPr>
          <p:nvPr/>
        </p:nvSpPr>
        <p:spPr>
          <a:xfrm>
            <a:off x="2284412" y="2743200"/>
            <a:ext cx="11125200" cy="88900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Graal: One Compiler for all Managed Languages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59CB820-E2D6-BE6D-37D8-A443227B3D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012" y="2133600"/>
            <a:ext cx="1456184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4785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5AA2FB7-9B2D-C387-9E49-2120F23E62A1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 vert="horz" lIns="0" tIns="0" rIns="0" bIns="0" rtlCol="0" anchor="t">
            <a:noAutofit/>
          </a:bodyPr>
          <a:lstStyle/>
          <a:p>
            <a:pPr>
              <a:lnSpc>
                <a:spcPct val="90000"/>
              </a:lnSpc>
              <a:spcBef>
                <a:spcPts val="1200"/>
              </a:spcBef>
            </a:pPr>
            <a:r>
              <a:rPr lang="en-US" dirty="0">
                <a:ea typeface="+mn-lt"/>
                <a:cs typeface="+mn-lt"/>
              </a:rPr>
              <a:t>Written in Java </a:t>
            </a:r>
            <a:endParaRPr lang="en-US" dirty="0"/>
          </a:p>
          <a:p>
            <a:pPr marL="651510" lvl="1" indent="-285750">
              <a:lnSpc>
                <a:spcPct val="90000"/>
              </a:lnSpc>
              <a:spcBef>
                <a:spcPts val="800"/>
              </a:spcBef>
              <a:buFont typeface="Arial"/>
              <a:buChar char="•"/>
            </a:pPr>
            <a:r>
              <a:rPr lang="en-US" dirty="0">
                <a:ea typeface="+mn-lt"/>
                <a:cs typeface="+mn-lt"/>
              </a:rPr>
              <a:t>Eases development and maintenance </a:t>
            </a:r>
          </a:p>
          <a:p>
            <a:pPr>
              <a:lnSpc>
                <a:spcPct val="90000"/>
              </a:lnSpc>
              <a:spcBef>
                <a:spcPts val="1200"/>
              </a:spcBef>
              <a:buSzPct val="100000"/>
            </a:pPr>
            <a:r>
              <a:rPr lang="en-US" dirty="0">
                <a:ea typeface="+mn-lt"/>
                <a:cs typeface="+mn-lt"/>
              </a:rPr>
              <a:t>Modular architecture</a:t>
            </a:r>
          </a:p>
          <a:p>
            <a:pPr marL="651510" lvl="1" indent="-285750">
              <a:lnSpc>
                <a:spcPct val="90000"/>
              </a:lnSpc>
              <a:spcBef>
                <a:spcPts val="800"/>
              </a:spcBef>
              <a:buFont typeface="Arial"/>
              <a:buChar char="•"/>
            </a:pPr>
            <a:r>
              <a:rPr lang="en-US" dirty="0">
                <a:ea typeface="+mn-lt"/>
                <a:cs typeface="+mn-lt"/>
              </a:rPr>
              <a:t>Configurable compiler phases</a:t>
            </a:r>
          </a:p>
          <a:p>
            <a:pPr marL="651510" lvl="1" indent="-285750">
              <a:lnSpc>
                <a:spcPct val="90000"/>
              </a:lnSpc>
              <a:spcBef>
                <a:spcPts val="800"/>
              </a:spcBef>
              <a:buFont typeface="Arial"/>
              <a:buChar char="•"/>
            </a:pPr>
            <a:r>
              <a:rPr lang="en-US" dirty="0">
                <a:ea typeface="+mn-lt"/>
                <a:cs typeface="+mn-lt"/>
              </a:rPr>
              <a:t>Compiler-VM separation: snippets, provider interfaces</a:t>
            </a:r>
          </a:p>
          <a:p>
            <a:pPr marL="285750" indent="-285750">
              <a:lnSpc>
                <a:spcPct val="90000"/>
              </a:lnSpc>
              <a:spcBef>
                <a:spcPts val="800"/>
              </a:spcBef>
              <a:buSzPct val="100000"/>
            </a:pPr>
            <a:r>
              <a:rPr lang="en-US" dirty="0">
                <a:ea typeface="+mn-lt"/>
                <a:cs typeface="+mn-lt"/>
              </a:rPr>
              <a:t>Designed for code that is accompanied with execution profiles</a:t>
            </a:r>
          </a:p>
          <a:p>
            <a:pPr>
              <a:lnSpc>
                <a:spcPct val="90000"/>
              </a:lnSpc>
              <a:spcBef>
                <a:spcPts val="1200"/>
              </a:spcBef>
            </a:pPr>
            <a:r>
              <a:rPr lang="en-US" dirty="0">
                <a:ea typeface="+mn-lt"/>
                <a:cs typeface="+mn-lt"/>
              </a:rPr>
              <a:t>Aggressive high-level optimizations</a:t>
            </a:r>
          </a:p>
          <a:p>
            <a:pPr>
              <a:lnSpc>
                <a:spcPct val="90000"/>
              </a:lnSpc>
              <a:spcBef>
                <a:spcPts val="1200"/>
              </a:spcBef>
            </a:pPr>
            <a:r>
              <a:rPr lang="en-US" dirty="0">
                <a:ea typeface="+mn-lt"/>
                <a:cs typeface="+mn-lt"/>
              </a:rPr>
              <a:t>Sea-of-nodes intermediate representation with seamless visualization</a:t>
            </a:r>
          </a:p>
          <a:p>
            <a:pPr>
              <a:lnSpc>
                <a:spcPct val="90000"/>
              </a:lnSpc>
              <a:spcBef>
                <a:spcPts val="1200"/>
              </a:spcBef>
              <a:buSzPct val="100000"/>
            </a:pPr>
            <a:r>
              <a:rPr lang="en-US" dirty="0">
                <a:ea typeface="+mn-lt"/>
                <a:cs typeface="+mn-lt"/>
              </a:rPr>
              <a:t>Designed for speculative optimizations and deoptimization</a:t>
            </a:r>
          </a:p>
          <a:p>
            <a:pPr marL="651510" lvl="1" indent="-285750">
              <a:lnSpc>
                <a:spcPct val="90000"/>
              </a:lnSpc>
              <a:spcBef>
                <a:spcPts val="800"/>
              </a:spcBef>
              <a:buFont typeface="Arial"/>
              <a:buChar char="•"/>
            </a:pPr>
            <a:r>
              <a:rPr lang="en-US" dirty="0">
                <a:ea typeface="+mn-lt"/>
                <a:cs typeface="+mn-lt"/>
              </a:rPr>
              <a:t>Metadata for deoptimization is propagated through all optimization phases</a:t>
            </a:r>
          </a:p>
          <a:p>
            <a:pPr>
              <a:lnSpc>
                <a:spcPct val="90000"/>
              </a:lnSpc>
              <a:spcBef>
                <a:spcPts val="1200"/>
              </a:spcBef>
            </a:pPr>
            <a:r>
              <a:rPr lang="en-US" dirty="0">
                <a:ea typeface="+mn-lt"/>
                <a:cs typeface="+mn-lt"/>
              </a:rPr>
              <a:t>Designed for exact garbage collection</a:t>
            </a:r>
            <a:endParaRPr lang="en-US" dirty="0"/>
          </a:p>
          <a:p>
            <a:pPr marL="651510" lvl="1" indent="-285750">
              <a:lnSpc>
                <a:spcPct val="90000"/>
              </a:lnSpc>
              <a:spcBef>
                <a:spcPts val="800"/>
              </a:spcBef>
              <a:buFont typeface="Arial"/>
              <a:buChar char="•"/>
            </a:pPr>
            <a:r>
              <a:rPr lang="en-US" dirty="0">
                <a:ea typeface="+mn-lt"/>
                <a:cs typeface="+mn-lt"/>
              </a:rPr>
              <a:t>Read/write barriers, pointer maps for garbage collection</a:t>
            </a:r>
          </a:p>
          <a:p>
            <a:pPr>
              <a:lnSpc>
                <a:spcPct val="90000"/>
              </a:lnSpc>
              <a:spcBef>
                <a:spcPts val="1200"/>
              </a:spcBef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59712F2-FBB3-8221-1912-BA977B35DB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Features of Graal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6C3C3C-4BC6-99E4-2A96-53CC21CE9F4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[Date]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AC6C5D-D098-EB9D-CCE1-3AB02AF35CB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Copyright © 2021, Oracle and/or its affiliates  |  Confidential: Internal/Restricted/Highly Restricted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AE1FA5-E4E9-D271-38E8-1EB9204B3FC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45D60D9-5372-5F40-9443-0F9AE5BDC3C8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69324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 descr="Diagram&#10;&#10;Description automatically generated">
            <a:extLst>
              <a:ext uri="{FF2B5EF4-FFF2-40B4-BE49-F238E27FC236}">
                <a16:creationId xmlns:a16="http://schemas.microsoft.com/office/drawing/2014/main" id="{BC6F1C72-B28F-FDAB-CAB5-48498DFDBE64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r="904" b="424"/>
          <a:stretch/>
        </p:blipFill>
        <p:spPr>
          <a:xfrm>
            <a:off x="2620038" y="1041903"/>
            <a:ext cx="5788454" cy="5322767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1A2BDB0-036B-50B8-DB13-44D06BDFC8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Managed Runtimes: Java Virtual Machine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CEAE17-78EC-CD94-D9BF-DC88C4194D3A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[Date]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896C5C-D8F1-D16F-83F6-96740EFBC96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Copyright © 2021, Oracle and/or its affiliates  |  Confidential: Internal/Restricted/Highly Restricted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C35989-7753-FCC5-C071-1BD0A01D2DA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45D60D9-5372-5F40-9443-0F9AE5BDC3C8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49136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 descr="Diagram&#10;&#10;Description automatically generated">
            <a:extLst>
              <a:ext uri="{FF2B5EF4-FFF2-40B4-BE49-F238E27FC236}">
                <a16:creationId xmlns:a16="http://schemas.microsoft.com/office/drawing/2014/main" id="{E088E9B8-96FE-98C5-F369-80C729CD3CDB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379008" y="1600200"/>
            <a:ext cx="9462559" cy="4507992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4067BC5-3496-E5A8-9FFD-899965DE1B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Managed Runtimes: Code Execution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CA762B-4C7A-65E3-53D7-6510FEE13C0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[Date]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4BAE31-4064-8338-4FCA-3795324BF9E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Copyright © 2021, Oracle and/or its affiliates  |  Confidential: Internal/Restricted/Highly Restricted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A68717-1A54-1CA0-D26F-2C310F6FA3B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45D60D9-5372-5F40-9443-0F9AE5BDC3C8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56472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3036D9A-7118-725C-2CDE-D14647A8E156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Besides program execution the interpreter:</a:t>
            </a:r>
          </a:p>
          <a:p>
            <a:r>
              <a:rPr lang="en-US" dirty="0"/>
              <a:t> - Counts method execution</a:t>
            </a:r>
          </a:p>
          <a:p>
            <a:r>
              <a:rPr lang="en-US" dirty="0"/>
              <a:t> - Profiles branch probabilities</a:t>
            </a:r>
          </a:p>
          <a:p>
            <a:r>
              <a:rPr lang="en-US" dirty="0"/>
              <a:t> - Profiles virtual-invoke receiver type</a:t>
            </a:r>
          </a:p>
          <a:p>
            <a:r>
              <a:rPr lang="en-US" dirty="0"/>
              <a:t> - Counting caught exceptions</a:t>
            </a:r>
          </a:p>
          <a:p>
            <a:endParaRPr lang="en-US" dirty="0"/>
          </a:p>
          <a:p>
            <a:r>
              <a:rPr lang="en-US" dirty="0"/>
              <a:t>The collected profiles are typically: </a:t>
            </a:r>
          </a:p>
          <a:p>
            <a:r>
              <a:rPr lang="en-US" dirty="0"/>
              <a:t> - Collected in a context insensitive manner</a:t>
            </a:r>
          </a:p>
          <a:p>
            <a:r>
              <a:rPr lang="en-US" dirty="0"/>
              <a:t> - Are collected without synchronization</a:t>
            </a:r>
          </a:p>
          <a:p>
            <a:endParaRPr lang="en-US" dirty="0"/>
          </a:p>
          <a:p>
            <a:r>
              <a:rPr lang="en-US" dirty="0"/>
              <a:t>As a result profiles are:</a:t>
            </a:r>
          </a:p>
          <a:p>
            <a:r>
              <a:rPr lang="en-US" dirty="0"/>
              <a:t> - Often polluted in important places</a:t>
            </a:r>
          </a:p>
          <a:p>
            <a:r>
              <a:rPr lang="en-US" dirty="0"/>
              <a:t> - Inaccurate for highly concurrent programs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1C1AD75-CD77-39DE-32B1-682B742268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Profiling the Code in the Interpreter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9CFCA6-61A8-C190-ED6B-754D4BBD2DAB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en-US"/>
              <a:t>[Date]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76A007-E398-858A-0EB4-E45101773486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Copyright © 2021, Oracle and/or its affiliates  |  Confidential: Internal/Restricted/Highly Restricted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B1F620-D69C-8974-9470-0FF18A051C50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345D60D9-5372-5F40-9443-0F9AE5BDC3C8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9" name="Shape 904">
            <a:extLst>
              <a:ext uri="{FF2B5EF4-FFF2-40B4-BE49-F238E27FC236}">
                <a16:creationId xmlns:a16="http://schemas.microsoft.com/office/drawing/2014/main" id="{BF15B7C2-F615-997E-E9D8-7AC6B1428427}"/>
              </a:ext>
            </a:extLst>
          </p:cNvPr>
          <p:cNvSpPr/>
          <p:nvPr/>
        </p:nvSpPr>
        <p:spPr>
          <a:xfrm>
            <a:off x="6690118" y="1598870"/>
            <a:ext cx="4996113" cy="40421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xmlns:lc="http://schemas.openxmlformats.org/drawingml/2006/lockedCanvas" val="1"/>
            </a:ext>
          </a:extLst>
        </p:spPr>
        <p:txBody>
          <a:bodyPr wrap="square" lIns="50800" tIns="50800" rIns="50800" bIns="5080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>
              <a:defRPr sz="1200">
                <a:uFillTx/>
                <a:latin typeface="Menlo"/>
                <a:ea typeface="Menlo"/>
                <a:cs typeface="Menlo"/>
                <a:sym typeface="Menlo"/>
              </a:defRPr>
            </a:pPr>
            <a:r>
              <a:rPr sz="1600" b="1" dirty="0">
                <a:solidFill>
                  <a:srgbClr val="931A68"/>
                </a:solidFill>
              </a:rPr>
              <a:t>public</a:t>
            </a:r>
            <a:r>
              <a:rPr sz="1600" dirty="0"/>
              <a:t> </a:t>
            </a:r>
            <a:r>
              <a:rPr sz="1600" b="1" dirty="0">
                <a:solidFill>
                  <a:srgbClr val="931A68"/>
                </a:solidFill>
              </a:rPr>
              <a:t>static</a:t>
            </a:r>
            <a:r>
              <a:rPr sz="1600" dirty="0"/>
              <a:t> </a:t>
            </a:r>
            <a:r>
              <a:rPr lang="en-US" sz="1600" dirty="0"/>
              <a:t>double surface(</a:t>
            </a:r>
            <a:r>
              <a:rPr lang="en-US" sz="1600" dirty="0">
                <a:solidFill>
                  <a:srgbClr val="312D2A"/>
                </a:solidFill>
              </a:rPr>
              <a:t>Shape[] shapes)</a:t>
            </a:r>
            <a:r>
              <a:rPr sz="1600" dirty="0"/>
              <a:t> {</a:t>
            </a:r>
          </a:p>
          <a:p>
            <a:pPr defTabSz="457200">
              <a:defRPr sz="1200">
                <a:uFillTx/>
                <a:latin typeface="Menlo"/>
                <a:ea typeface="Menlo"/>
                <a:cs typeface="Menlo"/>
                <a:sym typeface="Menlo"/>
              </a:defRPr>
            </a:pPr>
            <a:r>
              <a:rPr lang="en-US" sz="1600" dirty="0"/>
              <a:t>       // called 10000 times =&gt; triggers compilation</a:t>
            </a:r>
          </a:p>
          <a:p>
            <a:pPr defTabSz="457200">
              <a:defRPr sz="1200">
                <a:uFillTx/>
                <a:latin typeface="Menlo"/>
                <a:ea typeface="Menlo"/>
                <a:cs typeface="Menlo"/>
                <a:sym typeface="Menlo"/>
              </a:defRPr>
            </a:pPr>
            <a:r>
              <a:rPr sz="1600" dirty="0"/>
              <a:t>	</a:t>
            </a:r>
            <a:r>
              <a:rPr lang="en-US" sz="1600" dirty="0"/>
              <a:t>double res</a:t>
            </a:r>
            <a:r>
              <a:rPr sz="1600" dirty="0"/>
              <a:t>= </a:t>
            </a:r>
            <a:r>
              <a:rPr lang="en-US" sz="1600" dirty="0">
                <a:solidFill>
                  <a:srgbClr val="312D2A"/>
                </a:solidFill>
              </a:rPr>
              <a:t>0.0d;</a:t>
            </a:r>
            <a:endParaRPr lang="en-US" sz="1600" dirty="0"/>
          </a:p>
          <a:p>
            <a:pPr defTabSz="457200">
              <a:defRPr sz="1200">
                <a:uFillTx/>
                <a:latin typeface="Menlo"/>
                <a:ea typeface="Menlo"/>
                <a:cs typeface="Menlo"/>
                <a:sym typeface="Menlo"/>
              </a:defRPr>
            </a:pPr>
            <a:endParaRPr lang="en-US" sz="1600" dirty="0"/>
          </a:p>
          <a:p>
            <a:pPr defTabSz="457200">
              <a:defRPr sz="1200">
                <a:uFillTx/>
                <a:latin typeface="Menlo"/>
                <a:ea typeface="Menlo"/>
                <a:cs typeface="Menlo"/>
                <a:sym typeface="Menlo"/>
              </a:defRPr>
            </a:pPr>
            <a:r>
              <a:rPr lang="en-US" sz="1600" dirty="0"/>
              <a:t>       // [then: 990000, else: 10000]</a:t>
            </a:r>
            <a:endParaRPr lang="en-US" dirty="0"/>
          </a:p>
          <a:p>
            <a:pPr defTabSz="457200">
              <a:defRPr sz="1200">
                <a:uFillTx/>
                <a:latin typeface="Menlo"/>
                <a:ea typeface="Menlo"/>
                <a:cs typeface="Menlo"/>
                <a:sym typeface="Menlo"/>
              </a:defRPr>
            </a:pPr>
            <a:r>
              <a:rPr lang="en-US" sz="1600" b="1" dirty="0">
                <a:solidFill>
                  <a:srgbClr val="931A68"/>
                </a:solidFill>
                <a:ea typeface="+mn-lt"/>
                <a:cs typeface="+mn-lt"/>
              </a:rPr>
              <a:t>      try </a:t>
            </a:r>
            <a:r>
              <a:rPr lang="en-US" sz="1600" dirty="0">
                <a:ea typeface="+mn-lt"/>
                <a:cs typeface="+mn-lt"/>
              </a:rPr>
              <a:t>{</a:t>
            </a:r>
            <a:endParaRPr lang="en-US" sz="1600" dirty="0">
              <a:solidFill>
                <a:srgbClr val="312D2A"/>
              </a:solidFill>
            </a:endParaRPr>
          </a:p>
          <a:p>
            <a:pPr defTabSz="457200">
              <a:defRPr sz="1200">
                <a:uFillTx/>
                <a:latin typeface="Menlo"/>
                <a:ea typeface="Menlo"/>
                <a:cs typeface="Menlo"/>
                <a:sym typeface="Menlo"/>
              </a:defRPr>
            </a:pPr>
            <a:r>
              <a:rPr lang="en-US" sz="1600" b="1" dirty="0">
                <a:solidFill>
                  <a:srgbClr val="931A68"/>
                </a:solidFill>
              </a:rPr>
              <a:t>        </a:t>
            </a:r>
            <a:r>
              <a:rPr sz="1600" b="1" dirty="0">
                <a:solidFill>
                  <a:srgbClr val="931A68"/>
                </a:solidFill>
              </a:rPr>
              <a:t>for</a:t>
            </a:r>
            <a:r>
              <a:rPr sz="1600" dirty="0"/>
              <a:t> (</a:t>
            </a:r>
            <a:r>
              <a:rPr sz="1600" b="1" dirty="0">
                <a:solidFill>
                  <a:srgbClr val="931A68"/>
                </a:solidFill>
              </a:rPr>
              <a:t>int</a:t>
            </a:r>
            <a:r>
              <a:rPr sz="1600" dirty="0"/>
              <a:t> </a:t>
            </a:r>
            <a:r>
              <a:rPr sz="1600" dirty="0" err="1"/>
              <a:t>i</a:t>
            </a:r>
            <a:r>
              <a:rPr sz="1600" dirty="0"/>
              <a:t> = 0; </a:t>
            </a:r>
            <a:r>
              <a:rPr sz="1600" dirty="0" err="1"/>
              <a:t>i</a:t>
            </a:r>
            <a:r>
              <a:rPr sz="1600" dirty="0"/>
              <a:t> &lt; </a:t>
            </a:r>
            <a:r>
              <a:rPr lang="en-US" sz="1600" dirty="0" err="1"/>
              <a:t>shapes</a:t>
            </a:r>
            <a:r>
              <a:rPr sz="1600" dirty="0" err="1"/>
              <a:t>.length</a:t>
            </a:r>
            <a:r>
              <a:rPr sz="1600" dirty="0"/>
              <a:t>; </a:t>
            </a:r>
            <a:r>
              <a:rPr sz="1600" dirty="0" err="1"/>
              <a:t>i</a:t>
            </a:r>
            <a:r>
              <a:rPr sz="1600" dirty="0"/>
              <a:t>++) {</a:t>
            </a:r>
            <a:r>
              <a:rPr lang="en-US" sz="1600" dirty="0"/>
              <a:t>  </a:t>
            </a:r>
            <a:endParaRPr lang="en-US"/>
          </a:p>
          <a:p>
            <a:pPr defTabSz="457200">
              <a:defRPr sz="1200">
                <a:uFillTx/>
                <a:latin typeface="Menlo"/>
                <a:ea typeface="Menlo"/>
                <a:cs typeface="Menlo"/>
                <a:sym typeface="Menlo"/>
              </a:defRPr>
            </a:pPr>
            <a:r>
              <a:rPr lang="en-US" sz="1600" dirty="0"/>
              <a:t>           // types: {Square: 100, Circle: 99900]   </a:t>
            </a:r>
          </a:p>
          <a:p>
            <a:pPr defTabSz="457200">
              <a:defRPr sz="1200">
                <a:uFillTx/>
                <a:latin typeface="Menlo"/>
                <a:ea typeface="Menlo"/>
                <a:cs typeface="Menlo"/>
                <a:sym typeface="Menlo"/>
              </a:defRPr>
            </a:pPr>
            <a:r>
              <a:rPr lang="en-US" sz="1600" dirty="0"/>
              <a:t>           res += shapes[</a:t>
            </a:r>
            <a:r>
              <a:rPr lang="en-US" sz="1600" dirty="0" err="1"/>
              <a:t>i</a:t>
            </a:r>
            <a:r>
              <a:rPr lang="en-US" sz="1600" dirty="0"/>
              <a:t>].surface() </a:t>
            </a:r>
          </a:p>
          <a:p>
            <a:pPr defTabSz="457200">
              <a:defRPr sz="1200">
                <a:uFillTx/>
                <a:latin typeface="Menlo"/>
                <a:ea typeface="Menlo"/>
                <a:cs typeface="Menlo"/>
                <a:sym typeface="Menlo"/>
              </a:defRPr>
            </a:pPr>
            <a:r>
              <a:rPr lang="en-US" sz="1600" dirty="0"/>
              <a:t>         </a:t>
            </a:r>
            <a:r>
              <a:rPr sz="1600" dirty="0"/>
              <a:t>}</a:t>
            </a:r>
            <a:endParaRPr lang="en-US" sz="1600" dirty="0"/>
          </a:p>
          <a:p>
            <a:pPr defTabSz="457200">
              <a:defRPr sz="1200">
                <a:uFillTx/>
                <a:latin typeface="Menlo"/>
                <a:ea typeface="Menlo"/>
                <a:cs typeface="Menlo"/>
                <a:sym typeface="Menlo"/>
              </a:defRPr>
            </a:pPr>
            <a:r>
              <a:rPr lang="en-US" sz="1600" dirty="0"/>
              <a:t>       } </a:t>
            </a:r>
            <a:r>
              <a:rPr lang="en-US" sz="1600" b="1" dirty="0">
                <a:solidFill>
                  <a:srgbClr val="931A68"/>
                </a:solidFill>
              </a:rPr>
              <a:t>catch</a:t>
            </a:r>
            <a:r>
              <a:rPr lang="en-US" sz="1600" dirty="0">
                <a:ea typeface="+mn-lt"/>
                <a:cs typeface="+mn-lt"/>
              </a:rPr>
              <a:t>(</a:t>
            </a:r>
            <a:r>
              <a:rPr lang="en-US" sz="1600" dirty="0">
                <a:solidFill>
                  <a:srgbClr val="312D2A"/>
                </a:solidFill>
                <a:ea typeface="+mn-lt"/>
                <a:cs typeface="+mn-lt"/>
              </a:rPr>
              <a:t>Exception e) {</a:t>
            </a:r>
            <a:endParaRPr lang="en-US" sz="1600" dirty="0">
              <a:ea typeface="+mn-lt"/>
              <a:cs typeface="+mn-lt"/>
            </a:endParaRPr>
          </a:p>
          <a:p>
            <a:pPr defTabSz="457200">
              <a:defRPr sz="1200">
                <a:uFillTx/>
                <a:latin typeface="Menlo"/>
                <a:ea typeface="Menlo"/>
                <a:cs typeface="Menlo"/>
                <a:sym typeface="Menlo"/>
              </a:defRPr>
            </a:pPr>
            <a:r>
              <a:rPr lang="en-US" sz="1600" dirty="0"/>
              <a:t>          // [exception: 0] </a:t>
            </a:r>
          </a:p>
          <a:p>
            <a:pPr defTabSz="457200">
              <a:defRPr sz="1200">
                <a:uFillTx/>
                <a:latin typeface="Menlo"/>
                <a:ea typeface="Menlo"/>
                <a:cs typeface="Menlo"/>
                <a:sym typeface="Menlo"/>
              </a:defRPr>
            </a:pPr>
            <a:r>
              <a:rPr lang="en-US" sz="1600" dirty="0"/>
              <a:t>          </a:t>
            </a:r>
            <a:r>
              <a:rPr lang="en-US" sz="1600" b="1" dirty="0">
                <a:solidFill>
                  <a:srgbClr val="931A68"/>
                </a:solidFill>
                <a:ea typeface="+mn-lt"/>
                <a:cs typeface="+mn-lt"/>
              </a:rPr>
              <a:t>return</a:t>
            </a:r>
            <a:r>
              <a:rPr lang="en-US" sz="1600" dirty="0">
                <a:ea typeface="+mn-lt"/>
                <a:cs typeface="+mn-lt"/>
              </a:rPr>
              <a:t> -1;</a:t>
            </a:r>
            <a:endParaRPr lang="en-US"/>
          </a:p>
          <a:p>
            <a:pPr defTabSz="457200">
              <a:defRPr sz="1200">
                <a:uFillTx/>
                <a:latin typeface="Menlo"/>
                <a:ea typeface="Menlo"/>
                <a:cs typeface="Menlo"/>
                <a:sym typeface="Menlo"/>
              </a:defRPr>
            </a:pPr>
            <a:r>
              <a:rPr lang="en-US" sz="1600" dirty="0"/>
              <a:t>       }</a:t>
            </a:r>
          </a:p>
          <a:p>
            <a:pPr defTabSz="457200">
              <a:defRPr sz="1200">
                <a:uFillTx/>
                <a:latin typeface="Menlo"/>
                <a:ea typeface="Menlo"/>
                <a:cs typeface="Menlo"/>
                <a:sym typeface="Menlo"/>
              </a:defRPr>
            </a:pPr>
            <a:r>
              <a:rPr lang="en-US" sz="1600" dirty="0"/>
              <a:t> </a:t>
            </a:r>
            <a:r>
              <a:rPr lang="en-US" sz="1600" dirty="0">
                <a:ea typeface="+mn-lt"/>
                <a:cs typeface="+mn-lt"/>
              </a:rPr>
              <a:t>      </a:t>
            </a:r>
            <a:r>
              <a:rPr lang="en-US" sz="1600" b="1" dirty="0">
                <a:solidFill>
                  <a:srgbClr val="931A68"/>
                </a:solidFill>
                <a:ea typeface="+mn-lt"/>
                <a:cs typeface="+mn-lt"/>
              </a:rPr>
              <a:t>return</a:t>
            </a:r>
            <a:r>
              <a:rPr lang="en-US" sz="1600" dirty="0">
                <a:ea typeface="+mn-lt"/>
                <a:cs typeface="+mn-lt"/>
              </a:rPr>
              <a:t> res;</a:t>
            </a:r>
            <a:endParaRPr lang="en-US" sz="1600" dirty="0"/>
          </a:p>
          <a:p>
            <a:pPr defTabSz="457200">
              <a:defRPr sz="1200">
                <a:uFillTx/>
                <a:latin typeface="Menlo"/>
                <a:ea typeface="Menlo"/>
                <a:cs typeface="Menlo"/>
                <a:sym typeface="Menlo"/>
              </a:defRPr>
            </a:pPr>
            <a:r>
              <a:rPr sz="1600" dirty="0"/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246238405"/>
      </p:ext>
    </p:extLst>
  </p:cSld>
  <p:clrMapOvr>
    <a:masterClrMapping/>
  </p:clrMapOvr>
</p:sld>
</file>

<file path=ppt/theme/theme1.xml><?xml version="1.0" encoding="utf-8"?>
<a:theme xmlns:a="http://schemas.openxmlformats.org/drawingml/2006/main" name="Parent Master Pillars">
  <a:themeElements>
    <a:clrScheme name="Oracle Redwood 08-26-2020">
      <a:dk1>
        <a:srgbClr val="312D2A"/>
      </a:dk1>
      <a:lt1>
        <a:srgbClr val="FCFBFA"/>
      </a:lt1>
      <a:dk2>
        <a:srgbClr val="312D2A"/>
      </a:dk2>
      <a:lt2>
        <a:srgbClr val="FCFBFA"/>
      </a:lt2>
      <a:accent1>
        <a:srgbClr val="C74634"/>
      </a:accent1>
      <a:accent2>
        <a:srgbClr val="FACD62"/>
      </a:accent2>
      <a:accent3>
        <a:srgbClr val="94AFAF"/>
      </a:accent3>
      <a:accent4>
        <a:srgbClr val="2B6242"/>
      </a:accent4>
      <a:accent5>
        <a:srgbClr val="AE562C"/>
      </a:accent5>
      <a:accent6>
        <a:srgbClr val="759C6C"/>
      </a:accent6>
      <a:hlink>
        <a:srgbClr val="00688C"/>
      </a:hlink>
      <a:folHlink>
        <a:srgbClr val="00688C"/>
      </a:folHlink>
    </a:clrScheme>
    <a:fontScheme name="Oracle Sans Tabular">
      <a:majorFont>
        <a:latin typeface="Georgia"/>
        <a:ea typeface=""/>
        <a:cs typeface=""/>
      </a:majorFont>
      <a:minorFont>
        <a:latin typeface="Oracle Sans Tab"/>
        <a:ea typeface=""/>
        <a:cs typeface=""/>
      </a:minorFont>
    </a:fontScheme>
    <a:fmtScheme name="Flat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>
            <a:shade val="65000"/>
          </a:schemeClr>
        </a:solidFill>
      </a:fillStyleLst>
      <a:lnStyleLst>
        <a:ln w="3175" cap="flat" cmpd="sng" algn="ctr">
          <a:solidFill>
            <a:schemeClr val="phClr">
              <a:shade val="65000"/>
            </a:schemeClr>
          </a:solidFill>
          <a:prstDash val="solid"/>
        </a:ln>
        <a:ln w="3175" cap="flat" cmpd="sng" algn="ctr">
          <a:solidFill>
            <a:schemeClr val="phClr"/>
          </a:solidFill>
          <a:prstDash val="solid"/>
        </a:ln>
        <a:ln w="0" cap="flat" cmpd="sng" algn="ctr">
          <a:noFill/>
        </a:ln>
      </a:lnStyleLst>
      <a:effectStyleLst>
        <a:effectStyle>
          <a:effectLst>
            <a:blur/>
          </a:effectLst>
        </a:effectStyle>
        <a:effectStyle>
          <a:effectLst>
            <a:blur/>
          </a:effectLst>
        </a:effectStyle>
        <a:effectStyle>
          <a:effectLst>
            <a:fillOverlay blend="darken">
              <a:solidFill>
                <a:schemeClr val="phClr">
                  <a:shade val="30000"/>
                </a:schemeClr>
              </a:solidFill>
            </a:fillOverlay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custClrLst>
    <a:custClr name="Ocean">
      <a:srgbClr val="2C5967"/>
    </a:custClr>
    <a:custClr name="Surf">
      <a:srgbClr val="41817E"/>
    </a:custClr>
    <a:custClr name="Sand">
      <a:srgbClr val="E5DBBE"/>
    </a:custClr>
    <a:custClr name="Pebble">
      <a:srgbClr val="8B8580"/>
    </a:custClr>
    <a:custClr name="Granite">
      <a:srgbClr val="67605B"/>
    </a:custClr>
    <a:custClr name="Position 6">
      <a:srgbClr val="FFFFFF"/>
    </a:custClr>
    <a:custClr name="Highlight/hyperlink dark theme">
      <a:srgbClr val="F0CC71"/>
    </a:custClr>
    <a:custClr name="Highlight/numbered list light theme">
      <a:srgbClr val="AE562C"/>
    </a:custClr>
    <a:custClr name="Hyperlink light theme (default)">
      <a:srgbClr val="00688C"/>
    </a:custClr>
    <a:custClr name="Numbered list dark theme">
      <a:srgbClr val="759C6C"/>
    </a:custClr>
    <a:custClr name="Brand: Neutral 30">
      <a:srgbClr val="F1EFED"/>
    </a:custClr>
    <a:custClr name="Developer: Pebble 30">
      <a:srgbClr val="E7F0FD"/>
    </a:custClr>
    <a:custClr name="Database: Slate 30">
      <a:srgbClr val="E7F2F2"/>
    </a:custClr>
    <a:custClr name="Cloud Platform: Pine 30">
      <a:srgbClr val="E0F5E7"/>
    </a:custClr>
    <a:custClr name="Finance / Operations: Teal 30">
      <a:srgbClr val="E8F1F0"/>
    </a:custClr>
    <a:custClr name="NetSuite: Ocean 30">
      <a:srgbClr val="E7F2F5"/>
    </a:custClr>
    <a:custClr name="GBU: Lilac 30">
      <a:srgbClr val="EBEFFE"/>
    </a:custClr>
    <a:custClr name="CX/Marketing: Plum 30">
      <a:srgbClr val="F5ECFB"/>
    </a:custClr>
    <a:custClr name="HCM/HR: Rose 30">
      <a:srgbClr val="FBECEF"/>
    </a:custClr>
    <a:custClr name="SCM: Sienna 30">
      <a:srgbClr val="FCEDD9"/>
    </a:custClr>
    <a:custClr name="Brand: Neutral 70">
      <a:srgbClr val="AEA8A2"/>
    </a:custClr>
    <a:custClr name="Developer: Pebble 70">
      <a:srgbClr val="A2AAB6"/>
    </a:custClr>
    <a:custClr name="Database: Slate 70">
      <a:srgbClr val="99ADAE"/>
    </a:custClr>
    <a:custClr name="Cloud Platform: Pine 70">
      <a:srgbClr val="86B596"/>
    </a:custClr>
    <a:custClr name="Finance / Operations: Teal 70">
      <a:srgbClr val="89B2B0"/>
    </a:custClr>
    <a:custClr name="NetSuite: Ocean 70">
      <a:srgbClr val="81B2C3"/>
    </a:custClr>
    <a:custClr name="GBU: Lilac 70">
      <a:srgbClr val="A0A9C5"/>
    </a:custClr>
    <a:custClr name="CX/Marketing: Plum 70">
      <a:srgbClr val="B7A1C4"/>
    </a:custClr>
    <a:custClr name="HCM/HR: Rose 70">
      <a:srgbClr val="CE9BA7"/>
    </a:custClr>
    <a:custClr name="SCM: Sienna 70">
      <a:srgbClr val="D39F5D"/>
    </a:custClr>
    <a:custClr name="Brand: Neutral 140">
      <a:srgbClr val="514C47"/>
    </a:custClr>
    <a:custClr name="Developer: Pebble 140">
      <a:srgbClr val="494D53"/>
    </a:custClr>
    <a:custClr name="Database: Slate 140">
      <a:srgbClr val="464F4F"/>
    </a:custClr>
    <a:custClr name="Cloud Platform: Pine 140">
      <a:srgbClr val="33553C"/>
    </a:custClr>
    <a:custClr name="Finance / Operations: Teal 140">
      <a:srgbClr val="315357"/>
    </a:custClr>
    <a:custClr name="NetSuite: Ocean 140">
      <a:srgbClr val="2C5266"/>
    </a:custClr>
    <a:custClr name="GBU: Lilac 140">
      <a:srgbClr val="464C68"/>
    </a:custClr>
    <a:custClr name="CX/Marketing: Plum 140">
      <a:srgbClr val="594564"/>
    </a:custClr>
    <a:custClr name="HCM/HR: Rose 140">
      <a:srgbClr val="6C3F49"/>
    </a:custClr>
    <a:custClr name="SCM: Sienna 140">
      <a:srgbClr val="713F25"/>
    </a:custClr>
    <a:custClr name="Brand: Neutral 170">
      <a:srgbClr val="312D2A"/>
    </a:custClr>
    <a:custClr name="Developer: Pebble 170">
      <a:srgbClr val="2B2E32"/>
    </a:custClr>
    <a:custClr name="Database: Slate 170">
      <a:srgbClr val="2A2F2F"/>
    </a:custClr>
    <a:custClr name="Cloud Platform: Pine 170">
      <a:srgbClr val="1E3224"/>
    </a:custClr>
    <a:custClr name="Finance / Operations: Teal 170">
      <a:srgbClr val="1E3133"/>
    </a:custClr>
    <a:custClr name="NetSuite: Ocean 170">
      <a:srgbClr val="1A2F3F"/>
    </a:custClr>
    <a:custClr name="GBU: Lilac 170">
      <a:srgbClr val="2A2D3F"/>
    </a:custClr>
    <a:custClr name="CX/Marketing: Plum 170">
      <a:srgbClr val="36293C"/>
    </a:custClr>
    <a:custClr name="HCM/HR: Rose 170">
      <a:srgbClr val="41242B"/>
    </a:custClr>
    <a:custClr name="SCM: Sienna 170">
      <a:srgbClr val="442616"/>
    </a:custClr>
  </a:custClrLst>
  <a:extLst>
    <a:ext uri="{05A4C25C-085E-4340-85A3-A5531E510DB2}">
      <thm15:themeFamily xmlns:thm15="http://schemas.microsoft.com/office/thememl/2012/main" name="Oracle Redwood Modern v1.1.potx" id="{90EC28AD-73B7-49E5-B95A-D51B4BC18020}" vid="{A14BC67F-9127-4887-B9D1-2274AF0C5E61}"/>
    </a:ext>
  </a:extLst>
</a:theme>
</file>

<file path=ppt/theme/theme2.xml><?xml version="1.0" encoding="utf-8"?>
<a:theme xmlns:a="http://schemas.openxmlformats.org/drawingml/2006/main" name="Office Theme">
  <a:themeElements>
    <a:clrScheme name="Oracle 1.13 original colors">
      <a:dk1>
        <a:srgbClr val="312D2A"/>
      </a:dk1>
      <a:lt1>
        <a:srgbClr val="FCFBFA"/>
      </a:lt1>
      <a:dk2>
        <a:srgbClr val="312D2A"/>
      </a:dk2>
      <a:lt2>
        <a:srgbClr val="FCFBFA"/>
      </a:lt2>
      <a:accent1>
        <a:srgbClr val="C74634"/>
      </a:accent1>
      <a:accent2>
        <a:srgbClr val="FACD62"/>
      </a:accent2>
      <a:accent3>
        <a:srgbClr val="94AFAF"/>
      </a:accent3>
      <a:accent4>
        <a:srgbClr val="2B6242"/>
      </a:accent4>
      <a:accent5>
        <a:srgbClr val="AE562C"/>
      </a:accent5>
      <a:accent6>
        <a:srgbClr val="759C6C"/>
      </a:accent6>
      <a:hlink>
        <a:srgbClr val="2C5967"/>
      </a:hlink>
      <a:folHlink>
        <a:srgbClr val="2C5967"/>
      </a:folHlink>
    </a:clrScheme>
    <a:fontScheme name="Oracle">
      <a:majorFont>
        <a:latin typeface="Georgia"/>
        <a:ea typeface=""/>
        <a:cs typeface=""/>
      </a:majorFont>
      <a:minorFont>
        <a:latin typeface="Oracle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racle 1.13 original colors">
      <a:dk1>
        <a:srgbClr val="312D2A"/>
      </a:dk1>
      <a:lt1>
        <a:srgbClr val="FCFBFA"/>
      </a:lt1>
      <a:dk2>
        <a:srgbClr val="312D2A"/>
      </a:dk2>
      <a:lt2>
        <a:srgbClr val="FCFBFA"/>
      </a:lt2>
      <a:accent1>
        <a:srgbClr val="C74634"/>
      </a:accent1>
      <a:accent2>
        <a:srgbClr val="FACD62"/>
      </a:accent2>
      <a:accent3>
        <a:srgbClr val="94AFAF"/>
      </a:accent3>
      <a:accent4>
        <a:srgbClr val="2B6242"/>
      </a:accent4>
      <a:accent5>
        <a:srgbClr val="AE562C"/>
      </a:accent5>
      <a:accent6>
        <a:srgbClr val="759C6C"/>
      </a:accent6>
      <a:hlink>
        <a:srgbClr val="2C5967"/>
      </a:hlink>
      <a:folHlink>
        <a:srgbClr val="2C5967"/>
      </a:folHlink>
    </a:clrScheme>
    <a:fontScheme name="Oracle">
      <a:majorFont>
        <a:latin typeface="Georgia"/>
        <a:ea typeface=""/>
        <a:cs typeface=""/>
      </a:majorFont>
      <a:minorFont>
        <a:latin typeface="Oracle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racle Redwood 06-2020">
    <a:dk1>
      <a:srgbClr val="312D2A"/>
    </a:dk1>
    <a:lt1>
      <a:srgbClr val="FCFBFA"/>
    </a:lt1>
    <a:dk2>
      <a:srgbClr val="312D2A"/>
    </a:dk2>
    <a:lt2>
      <a:srgbClr val="FCFBFA"/>
    </a:lt2>
    <a:accent1>
      <a:srgbClr val="C74634"/>
    </a:accent1>
    <a:accent2>
      <a:srgbClr val="FACD62"/>
    </a:accent2>
    <a:accent3>
      <a:srgbClr val="94AFAF"/>
    </a:accent3>
    <a:accent4>
      <a:srgbClr val="2B6242"/>
    </a:accent4>
    <a:accent5>
      <a:srgbClr val="AE562C"/>
    </a:accent5>
    <a:accent6>
      <a:srgbClr val="759C6C"/>
    </a:accent6>
    <a:hlink>
      <a:srgbClr val="2C5967"/>
    </a:hlink>
    <a:folHlink>
      <a:srgbClr val="2C5967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Parent Master Pillars</Template>
  <TotalTime>3</TotalTime>
  <Words>17</Words>
  <Application>Microsoft Office PowerPoint</Application>
  <PresentationFormat>Widescreen</PresentationFormat>
  <Paragraphs>3</Paragraphs>
  <Slides>18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Parent Master Pillars</vt:lpstr>
      <vt:lpstr>Graal: Univerzalni kompilator za dinamičke i statičke jezike</vt:lpstr>
      <vt:lpstr>Oracle Labs: Oblasti istraživanja i lokacije</vt:lpstr>
      <vt:lpstr>Neki od uspešnih projekata u Oracle Labs</vt:lpstr>
      <vt:lpstr>GraalVM: Run Programs Faster Anywhere</vt:lpstr>
      <vt:lpstr>PowerPoint Presentation</vt:lpstr>
      <vt:lpstr>Key Features of Graal</vt:lpstr>
      <vt:lpstr>Managed Runtimes: Java Virtual Machine</vt:lpstr>
      <vt:lpstr>Managed Runtimes: Code Execution</vt:lpstr>
      <vt:lpstr>Profiling the Code in the Interpreter</vt:lpstr>
      <vt:lpstr>Aggressive Optimizations: Partial Escape Analysis </vt:lpstr>
      <vt:lpstr>Aggressive Optimizations: Partial Escape Analysis </vt:lpstr>
      <vt:lpstr>Aggressive Optimizations: Simulation-Based Path Duplication</vt:lpstr>
      <vt:lpstr>Aggressive Optimizations: Simulation-Based Path Duplication</vt:lpstr>
      <vt:lpstr>Sea-of-Nodes Intermediate Representation</vt:lpstr>
      <vt:lpstr>Managed Runtimes: Safepoints</vt:lpstr>
      <vt:lpstr>Deoptimization and Speculative Optimizations</vt:lpstr>
      <vt:lpstr>Managed Runtimes: Garbage Collection</vt:lpstr>
      <vt:lpstr>Summary: Key Features of Graal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What’s different about this template?</dc:title>
  <dc:creator>Julia Kindelsberger</dc:creator>
  <cp:lastModifiedBy>Christian Wimmer</cp:lastModifiedBy>
  <cp:revision>937</cp:revision>
  <dcterms:created xsi:type="dcterms:W3CDTF">2021-03-11T18:42:54Z</dcterms:created>
  <dcterms:modified xsi:type="dcterms:W3CDTF">2023-03-31T16:21:51Z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2231507</vt:lpwstr>
  </property>
  <property fmtid="{D5CDD505-2E9C-101B-9397-08002B2CF9AE}" pid="3" name="NXPowerLiteSettings">
    <vt:lpwstr>C700052003A000</vt:lpwstr>
  </property>
  <property fmtid="{D5CDD505-2E9C-101B-9397-08002B2CF9AE}" pid="4" name="NXPowerLiteVersion">
    <vt:lpwstr>D8.0.11</vt:lpwstr>
  </property>
</Properties>
</file>